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104.bin" ContentType="application/octet-stream"/>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7" r:id="rId1"/>
  </p:sldMasterIdLst>
  <p:notesMasterIdLst>
    <p:notesMasterId r:id="rId46"/>
  </p:notesMasterIdLst>
  <p:sldIdLst>
    <p:sldId id="323" r:id="rId2"/>
    <p:sldId id="280" r:id="rId3"/>
    <p:sldId id="281"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11" r:id="rId31"/>
    <p:sldId id="309" r:id="rId32"/>
    <p:sldId id="310" r:id="rId33"/>
    <p:sldId id="320" r:id="rId34"/>
    <p:sldId id="318" r:id="rId35"/>
    <p:sldId id="312" r:id="rId36"/>
    <p:sldId id="308" r:id="rId37"/>
    <p:sldId id="321" r:id="rId38"/>
    <p:sldId id="313" r:id="rId39"/>
    <p:sldId id="314" r:id="rId40"/>
    <p:sldId id="315" r:id="rId41"/>
    <p:sldId id="316" r:id="rId42"/>
    <p:sldId id="317" r:id="rId43"/>
    <p:sldId id="319" r:id="rId44"/>
    <p:sldId id="32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1A9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844" autoAdjust="0"/>
  </p:normalViewPr>
  <p:slideViewPr>
    <p:cSldViewPr snapToGrid="0">
      <p:cViewPr varScale="1">
        <p:scale>
          <a:sx n="95" d="100"/>
          <a:sy n="95" d="100"/>
        </p:scale>
        <p:origin x="11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35BB2386-750E-4524-B6C3-768F75B67309}" type="presOf" srcId="{E857221A-734F-4396-A642-04F985B7D590}" destId="{FCAC1A52-7A03-424B-8708-40DF70DCEBE1}"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2D33CF3D-783C-4879-AC93-97C5191F9CA8}" type="presOf" srcId="{D60C5607-81DE-4CC8-91B3-C56E5666A49F}" destId="{75576B2E-DB43-49F5-8A31-D5CBF5F78EEC}"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ABE16CB5-EFD7-477D-8B23-3AC971674672}" type="presOf" srcId="{E857221A-734F-4396-A642-04F985B7D590}" destId="{888540DF-FD49-4215-991C-C7B2A2E10D35}" srcOrd="0" destOrd="0" presId="urn:microsoft.com/office/officeart/2005/8/layout/process1"/>
    <dgm:cxn modelId="{3FF91CB6-DDB4-4C82-8984-9762CD5923AD}" type="presOf" srcId="{680F7195-4FD3-481E-8A2B-5AD54C8280AB}" destId="{B28036AB-B71B-48DE-97C4-D287BC3BE7AC}" srcOrd="0" destOrd="0" presId="urn:microsoft.com/office/officeart/2005/8/layout/process1"/>
    <dgm:cxn modelId="{E53110B8-D44F-4AA7-92C5-50727E6AA94A}" type="presOf" srcId="{D60C5607-81DE-4CC8-91B3-C56E5666A49F}" destId="{1FFABC42-5BE3-4E33-A2BE-582BDAFB0BDF}" srcOrd="1" destOrd="0" presId="urn:microsoft.com/office/officeart/2005/8/layout/process1"/>
    <dgm:cxn modelId="{065E4005-B1AF-4700-B55B-FBF77F5968A3}" type="presOf" srcId="{7ABBEAF7-C373-4176-BC82-DCCB6D5E3E26}" destId="{A491758C-84A6-4A4D-888E-93118B4129B4}" srcOrd="0" destOrd="0" presId="urn:microsoft.com/office/officeart/2005/8/layout/process1"/>
    <dgm:cxn modelId="{8D5D5A75-E210-4A70-A078-682469248FEF}" type="presOf" srcId="{801111EC-7761-4006-9B8D-BDD3478D6A0C}" destId="{CFEBD105-9F67-4F60-B070-C671AE93A28A}" srcOrd="0" destOrd="0" presId="urn:microsoft.com/office/officeart/2005/8/layout/process1"/>
    <dgm:cxn modelId="{6F6CBB0C-8EF5-4C17-95C4-33E2E15813D1}" type="presOf" srcId="{380F6D09-15D5-4E2B-BF8A-CECE4B7C4A20}" destId="{2C9E42A7-D692-4DEF-A008-68C3A4D1516E}" srcOrd="0" destOrd="0" presId="urn:microsoft.com/office/officeart/2005/8/layout/process1"/>
    <dgm:cxn modelId="{666696D6-A81B-43A4-ABF9-C269B76985DE}" type="presParOf" srcId="{A491758C-84A6-4A4D-888E-93118B4129B4}" destId="{CFEBD105-9F67-4F60-B070-C671AE93A28A}" srcOrd="0" destOrd="0" presId="urn:microsoft.com/office/officeart/2005/8/layout/process1"/>
    <dgm:cxn modelId="{AF678D29-14F5-4DC4-9C70-A8B201A06520}" type="presParOf" srcId="{A491758C-84A6-4A4D-888E-93118B4129B4}" destId="{888540DF-FD49-4215-991C-C7B2A2E10D35}" srcOrd="1" destOrd="0" presId="urn:microsoft.com/office/officeart/2005/8/layout/process1"/>
    <dgm:cxn modelId="{BA0B3FF1-0D0C-4696-AE03-24787257E4BE}" type="presParOf" srcId="{888540DF-FD49-4215-991C-C7B2A2E10D35}" destId="{FCAC1A52-7A03-424B-8708-40DF70DCEBE1}" srcOrd="0" destOrd="0" presId="urn:microsoft.com/office/officeart/2005/8/layout/process1"/>
    <dgm:cxn modelId="{97DB561C-3635-4192-A20A-737F863BC4C5}" type="presParOf" srcId="{A491758C-84A6-4A4D-888E-93118B4129B4}" destId="{2C9E42A7-D692-4DEF-A008-68C3A4D1516E}" srcOrd="2" destOrd="0" presId="urn:microsoft.com/office/officeart/2005/8/layout/process1"/>
    <dgm:cxn modelId="{DA063AFD-EC9D-4A48-ABEE-499D00662B70}" type="presParOf" srcId="{A491758C-84A6-4A4D-888E-93118B4129B4}" destId="{75576B2E-DB43-49F5-8A31-D5CBF5F78EEC}" srcOrd="3" destOrd="0" presId="urn:microsoft.com/office/officeart/2005/8/layout/process1"/>
    <dgm:cxn modelId="{51533F9E-6C05-4F61-934B-C57D29845794}" type="presParOf" srcId="{75576B2E-DB43-49F5-8A31-D5CBF5F78EEC}" destId="{1FFABC42-5BE3-4E33-A2BE-582BDAFB0BDF}" srcOrd="0" destOrd="0" presId="urn:microsoft.com/office/officeart/2005/8/layout/process1"/>
    <dgm:cxn modelId="{3CB584B8-A914-489D-8E84-EE56C4D295A6}"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en-US"/>
        </a:p>
      </dgm:t>
    </dgm:pt>
    <dgm:pt modelId="{888540DF-FD49-4215-991C-C7B2A2E10D35}" type="pres">
      <dgm:prSet presAssocID="{E857221A-734F-4396-A642-04F985B7D590}" presName="sibTrans" presStyleLbl="sibTrans2D1" presStyleIdx="0" presStyleCnt="2"/>
      <dgm:spPr/>
      <dgm:t>
        <a:bodyPr/>
        <a:lstStyle/>
        <a:p>
          <a:endParaRPr lang="en-US"/>
        </a:p>
      </dgm:t>
    </dgm:pt>
    <dgm:pt modelId="{FCAC1A52-7A03-424B-8708-40DF70DCEBE1}" type="pres">
      <dgm:prSet presAssocID="{E857221A-734F-4396-A642-04F985B7D590}" presName="connectorText" presStyleLbl="sibTrans2D1" presStyleIdx="0" presStyleCnt="2"/>
      <dgm:spPr/>
      <dgm:t>
        <a:bodyPr/>
        <a:lstStyle/>
        <a:p>
          <a:endParaRPr 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en-US"/>
        </a:p>
      </dgm:t>
    </dgm:pt>
    <dgm:pt modelId="{75576B2E-DB43-49F5-8A31-D5CBF5F78EEC}" type="pres">
      <dgm:prSet presAssocID="{D60C5607-81DE-4CC8-91B3-C56E5666A49F}" presName="sibTrans" presStyleLbl="sibTrans2D1" presStyleIdx="1" presStyleCnt="2"/>
      <dgm:spPr/>
      <dgm:t>
        <a:bodyPr/>
        <a:lstStyle/>
        <a:p>
          <a:endParaRPr lang="en-US"/>
        </a:p>
      </dgm:t>
    </dgm:pt>
    <dgm:pt modelId="{1FFABC42-5BE3-4E33-A2BE-582BDAFB0BDF}" type="pres">
      <dgm:prSet presAssocID="{D60C5607-81DE-4CC8-91B3-C56E5666A49F}" presName="connectorText" presStyleLbl="sibTrans2D1" presStyleIdx="1" presStyleCnt="2"/>
      <dgm:spPr/>
      <dgm:t>
        <a:bodyPr/>
        <a:lstStyle/>
        <a:p>
          <a:endParaRPr 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17.wmf"/><Relationship Id="rId1" Type="http://schemas.openxmlformats.org/officeDocument/2006/relationships/image" Target="../media/image1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17.wmf"/><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17.wmf"/><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AD89A-DE75-490E-B3B8-DA645685EB5B}" type="datetimeFigureOut">
              <a:rPr lang="en-US" smtClean="0"/>
              <a:t>11/20/2024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2648F-4152-4278-B136-F77E8E2B334A}" type="slidenum">
              <a:rPr lang="en-US" smtClean="0"/>
              <a:t>‹#›</a:t>
            </a:fld>
            <a:endParaRPr lang="en-US"/>
          </a:p>
        </p:txBody>
      </p:sp>
    </p:spTree>
    <p:extLst>
      <p:ext uri="{BB962C8B-B14F-4D97-AF65-F5344CB8AC3E}">
        <p14:creationId xmlns:p14="http://schemas.microsoft.com/office/powerpoint/2010/main" val="2594728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videolectures.net/adam_coat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amznlabs/amazon-dsstn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George_Cybenko" TargetMode="External"/><Relationship Id="rId3" Type="http://schemas.openxmlformats.org/officeDocument/2006/relationships/hyperlink" Target="http://www.nature.com/nature/journal/v323/n6088/pdf/323533a0.pdf" TargetMode="External"/><Relationship Id="rId7" Type="http://schemas.openxmlformats.org/officeDocument/2006/relationships/hyperlink" Target="https://en.wikipedia.org/wiki/Theorem"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en.wikipedia.org/wiki/Ronald_J._Williams" TargetMode="External"/><Relationship Id="rId11" Type="http://schemas.openxmlformats.org/officeDocument/2006/relationships/hyperlink" Target="https://en.wikipedia.org/wiki/IEEE" TargetMode="External"/><Relationship Id="rId5" Type="http://schemas.openxmlformats.org/officeDocument/2006/relationships/hyperlink" Target="http://www.cs.toronto.edu/~hinton/" TargetMode="External"/><Relationship Id="rId10" Type="http://schemas.openxmlformats.org/officeDocument/2006/relationships/hyperlink" Target="https://en.wikipedia.org/wiki/Dartmouth_College" TargetMode="External"/><Relationship Id="rId4" Type="http://schemas.openxmlformats.org/officeDocument/2006/relationships/hyperlink" Target="http://en.wikipedia.org/wiki/David_Rumelhart" TargetMode="External"/><Relationship Id="rId9" Type="http://schemas.openxmlformats.org/officeDocument/2006/relationships/hyperlink" Target="https://en.wikipedia.org/wiki/Sigmoid_function"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2268823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Make sure you know how to do it</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author: </a:t>
            </a:r>
            <a:r>
              <a:rPr lang="en-US" altLang="zh-TW" sz="1200" b="0" i="0" u="none" strike="noStrike" kern="1200" dirty="0">
                <a:solidFill>
                  <a:schemeClr val="tx1"/>
                </a:solidFill>
                <a:effectLst/>
                <a:latin typeface="+mn-lt"/>
                <a:ea typeface="+mn-ea"/>
                <a:cs typeface="+mn-cs"/>
                <a:hlinkClick r:id="rId3"/>
              </a:rPr>
              <a:t>Adam Coates</a:t>
            </a:r>
            <a:r>
              <a:rPr lang="en-US" altLang="zh-TW" sz="1200" b="0" i="0" kern="1200" dirty="0">
                <a:solidFill>
                  <a:schemeClr val="tx1"/>
                </a:solidFill>
                <a:effectLst/>
                <a:latin typeface="+mn-lt"/>
                <a:ea typeface="+mn-ea"/>
                <a:cs typeface="+mn-cs"/>
              </a:rPr>
              <a:t>, Baidu, Inc. </a:t>
            </a:r>
            <a:endParaRPr lang="en-US" altLang="zh-TW" dirty="0"/>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Deep Learning (hopefully faster)</a:t>
            </a:r>
          </a:p>
          <a:p>
            <a:endParaRPr lang="en-US" altLang="zh-TW" dirty="0"/>
          </a:p>
          <a:p>
            <a:r>
              <a:rPr lang="en-US" altLang="zh-TW" dirty="0"/>
              <a:t>http://videolectures.net/deeplearning2015_coates_deep_learning/</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12</a:t>
            </a:fld>
            <a:endParaRPr lang="zh-TW" altLang="en-US"/>
          </a:p>
        </p:txBody>
      </p:sp>
    </p:spTree>
    <p:extLst>
      <p:ext uri="{BB962C8B-B14F-4D97-AF65-F5344CB8AC3E}">
        <p14:creationId xmlns:p14="http://schemas.microsoft.com/office/powerpoint/2010/main" val="3957673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13</a:t>
            </a:fld>
            <a:endParaRPr lang="zh-TW" altLang="en-US"/>
          </a:p>
        </p:txBody>
      </p:sp>
    </p:spTree>
    <p:extLst>
      <p:ext uri="{BB962C8B-B14F-4D97-AF65-F5344CB8AC3E}">
        <p14:creationId xmlns:p14="http://schemas.microsoft.com/office/powerpoint/2010/main" val="379051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14</a:t>
            </a:fld>
            <a:endParaRPr lang="zh-TW" altLang="en-US"/>
          </a:p>
        </p:txBody>
      </p:sp>
    </p:spTree>
    <p:extLst>
      <p:ext uri="{BB962C8B-B14F-4D97-AF65-F5344CB8AC3E}">
        <p14:creationId xmlns:p14="http://schemas.microsoft.com/office/powerpoint/2010/main" val="715511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DF5DAF-6A0D-4EB6-BEE4-4A3D9B453FF2}" type="slidenum">
              <a:rPr lang="zh-TW" altLang="en-US" smtClean="0"/>
              <a:t>15</a:t>
            </a:fld>
            <a:endParaRPr lang="zh-TW" altLang="en-US"/>
          </a:p>
        </p:txBody>
      </p:sp>
    </p:spTree>
    <p:extLst>
      <p:ext uri="{BB962C8B-B14F-4D97-AF65-F5344CB8AC3E}">
        <p14:creationId xmlns:p14="http://schemas.microsoft.com/office/powerpoint/2010/main" val="3680911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same for even more complex tasks.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16</a:t>
            </a:fld>
            <a:endParaRPr lang="zh-TW" altLang="en-US"/>
          </a:p>
        </p:txBody>
      </p:sp>
    </p:spTree>
    <p:extLst>
      <p:ext uri="{BB962C8B-B14F-4D97-AF65-F5344CB8AC3E}">
        <p14:creationId xmlns:p14="http://schemas.microsoft.com/office/powerpoint/2010/main" val="981087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a:t>
            </a:r>
            <a:r>
              <a:rPr lang="en-US" altLang="zh-TW" baseline="0" dirty="0"/>
              <a:t> same approach for other cases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17</a:t>
            </a:fld>
            <a:endParaRPr lang="zh-TW" altLang="en-US"/>
          </a:p>
        </p:txBody>
      </p:sp>
    </p:spTree>
    <p:extLst>
      <p:ext uri="{BB962C8B-B14F-4D97-AF65-F5344CB8AC3E}">
        <p14:creationId xmlns:p14="http://schemas.microsoft.com/office/powerpoint/2010/main" val="1124414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18</a:t>
            </a:fld>
            <a:endParaRPr lang="zh-TW" altLang="en-US"/>
          </a:p>
        </p:txBody>
      </p:sp>
    </p:spTree>
    <p:extLst>
      <p:ext uri="{BB962C8B-B14F-4D97-AF65-F5344CB8AC3E}">
        <p14:creationId xmlns:p14="http://schemas.microsoft.com/office/powerpoint/2010/main" val="429106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20</a:t>
            </a:fld>
            <a:endParaRPr lang="zh-TW" altLang="en-US"/>
          </a:p>
        </p:txBody>
      </p:sp>
    </p:spTree>
    <p:extLst>
      <p:ext uri="{BB962C8B-B14F-4D97-AF65-F5344CB8AC3E}">
        <p14:creationId xmlns:p14="http://schemas.microsoft.com/office/powerpoint/2010/main" val="981426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https://www.youtube.com/watch?v=XWTfgehRxzU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never </a:t>
            </a:r>
            <a:r>
              <a:rPr lang="en-US" altLang="zh-TW" sz="1200" dirty="0" err="1"/>
              <a:t>tind</a:t>
            </a:r>
            <a:r>
              <a:rPr lang="en-US" altLang="zh-TW" sz="1200" dirty="0"/>
              <a:t> this in the textbook!</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With </a:t>
            </a:r>
            <a:r>
              <a:rPr lang="en-US" altLang="zh-TW" sz="1200" dirty="0" err="1"/>
              <a:t>softmax</a:t>
            </a:r>
            <a:r>
              <a:rPr lang="en-US" altLang="zh-TW" sz="1200" dirty="0"/>
              <a:t>, the summation of all the </a:t>
            </a:r>
            <a:r>
              <a:rPr lang="en-US" altLang="zh-TW" sz="1200" dirty="0" err="1"/>
              <a:t>ouputs</a:t>
            </a:r>
            <a:r>
              <a:rPr lang="en-US" altLang="zh-TW" sz="1200" dirty="0"/>
              <a:t> would be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Can be considered as probability</a:t>
            </a:r>
            <a:r>
              <a:rPr lang="zh-TW" altLang="en-US" sz="1200" baseline="0" dirty="0"/>
              <a:t> </a:t>
            </a:r>
            <a:r>
              <a:rPr lang="en-US" altLang="zh-TW" sz="1200" baseline="0" dirty="0"/>
              <a:t>if you want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21</a:t>
            </a:fld>
            <a:endParaRPr lang="zh-TW" altLang="en-US"/>
          </a:p>
        </p:txBody>
      </p:sp>
    </p:spTree>
    <p:extLst>
      <p:ext uri="{BB962C8B-B14F-4D97-AF65-F5344CB8AC3E}">
        <p14:creationId xmlns:p14="http://schemas.microsoft.com/office/powerpoint/2010/main" val="1516516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Randomly</a:t>
            </a:r>
            <a:r>
              <a:rPr lang="en-US" altLang="zh-TW" sz="1200" baseline="0" dirty="0"/>
              <a:t> picked one </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Two approaches update the parameters towards the same direction, but stochastic is faster!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Better!</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22</a:t>
            </a:fld>
            <a:endParaRPr lang="zh-TW" altLang="en-US"/>
          </a:p>
        </p:txBody>
      </p:sp>
    </p:spTree>
    <p:extLst>
      <p:ext uri="{BB962C8B-B14F-4D97-AF65-F5344CB8AC3E}">
        <p14:creationId xmlns:p14="http://schemas.microsoft.com/office/powerpoint/2010/main" val="413178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Google</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DeepMind</a:t>
            </a:r>
            <a:r>
              <a:rPr lang="zh-TW" altLang="en-US" sz="1200" b="0" i="0" kern="1200" dirty="0">
                <a:solidFill>
                  <a:schemeClr val="tx1"/>
                </a:solidFill>
                <a:effectLst/>
                <a:latin typeface="+mn-lt"/>
                <a:ea typeface="+mn-ea"/>
                <a:cs typeface="+mn-cs"/>
              </a:rPr>
              <a:t>團隊將以機器學習技術分析匿名的視網膜掃瞄圖像資料</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蔡明介：台灣想搞</a:t>
            </a:r>
            <a:r>
              <a:rPr lang="en-US" altLang="zh-TW" sz="1200" b="0" i="0" kern="1200" dirty="0">
                <a:solidFill>
                  <a:schemeClr val="tx1"/>
                </a:solidFill>
                <a:effectLst/>
                <a:latin typeface="+mn-lt"/>
                <a:ea typeface="+mn-ea"/>
                <a:cs typeface="+mn-cs"/>
              </a:rPr>
              <a:t>AI </a:t>
            </a:r>
            <a:r>
              <a:rPr lang="zh-TW" altLang="en-US" sz="1200" b="0" i="0" kern="1200" dirty="0">
                <a:solidFill>
                  <a:schemeClr val="tx1"/>
                </a:solidFill>
                <a:effectLst/>
                <a:latin typeface="+mn-lt"/>
                <a:ea typeface="+mn-ea"/>
                <a:cs typeface="+mn-cs"/>
              </a:rPr>
              <a:t>再加</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個零</a:t>
            </a: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a:t>
            </a:fld>
            <a:endParaRPr lang="zh-TW" altLang="en-US"/>
          </a:p>
        </p:txBody>
      </p:sp>
    </p:spTree>
    <p:extLst>
      <p:ext uri="{BB962C8B-B14F-4D97-AF65-F5344CB8AC3E}">
        <p14:creationId xmlns:p14="http://schemas.microsoft.com/office/powerpoint/2010/main" val="3060687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23</a:t>
            </a:fld>
            <a:endParaRPr lang="zh-TW" altLang="en-US"/>
          </a:p>
        </p:txBody>
      </p:sp>
    </p:spTree>
    <p:extLst>
      <p:ext uri="{BB962C8B-B14F-4D97-AF65-F5344CB8AC3E}">
        <p14:creationId xmlns:p14="http://schemas.microsoft.com/office/powerpoint/2010/main" val="2911343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Congugate</a:t>
            </a:r>
            <a:r>
              <a:rPr lang="en-US" altLang="zh-TW" dirty="0"/>
              <a:t> gradient</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26</a:t>
            </a:fld>
            <a:endParaRPr lang="zh-TW" altLang="en-US"/>
          </a:p>
        </p:txBody>
      </p:sp>
    </p:spTree>
    <p:extLst>
      <p:ext uri="{BB962C8B-B14F-4D97-AF65-F5344CB8AC3E}">
        <p14:creationId xmlns:p14="http://schemas.microsoft.com/office/powerpoint/2010/main" val="186763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u="none" strike="noStrike" kern="1200" dirty="0">
                <a:solidFill>
                  <a:schemeClr val="tx1"/>
                </a:solidFill>
                <a:effectLst/>
                <a:latin typeface="+mn-lt"/>
                <a:ea typeface="+mn-ea"/>
                <a:cs typeface="+mn-cs"/>
                <a:hlinkClick r:id="rId3"/>
              </a:rPr>
              <a:t>amazon-</a:t>
            </a:r>
            <a:r>
              <a:rPr lang="en-US" altLang="zh-TW" sz="1200" b="1" i="0" u="none" strike="noStrike" kern="1200" dirty="0" err="1">
                <a:solidFill>
                  <a:schemeClr val="tx1"/>
                </a:solidFill>
                <a:effectLst/>
                <a:latin typeface="+mn-lt"/>
                <a:ea typeface="+mn-ea"/>
                <a:cs typeface="+mn-cs"/>
                <a:hlinkClick r:id="rId3"/>
              </a:rPr>
              <a:t>dsstne</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27</a:t>
            </a:fld>
            <a:endParaRPr lang="zh-TW" altLang="en-US"/>
          </a:p>
        </p:txBody>
      </p:sp>
    </p:spTree>
    <p:extLst>
      <p:ext uri="{BB962C8B-B14F-4D97-AF65-F5344CB8AC3E}">
        <p14:creationId xmlns:p14="http://schemas.microsoft.com/office/powerpoint/2010/main" val="3019557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28</a:t>
            </a:fld>
            <a:endParaRPr lang="zh-TW" altLang="en-US"/>
          </a:p>
        </p:txBody>
      </p:sp>
    </p:spTree>
    <p:extLst>
      <p:ext uri="{BB962C8B-B14F-4D97-AF65-F5344CB8AC3E}">
        <p14:creationId xmlns:p14="http://schemas.microsoft.com/office/powerpoint/2010/main" val="1942464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https://developer.ibm.com/articles/introduction-to-convolutional-neural-networks/</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29</a:t>
            </a:fld>
            <a:endParaRPr lang="en-US"/>
          </a:p>
        </p:txBody>
      </p:sp>
    </p:spTree>
    <p:extLst>
      <p:ext uri="{BB962C8B-B14F-4D97-AF65-F5344CB8AC3E}">
        <p14:creationId xmlns:p14="http://schemas.microsoft.com/office/powerpoint/2010/main" val="242030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https://brightonnkomo.medium.com/convolutional-neural-networks-part-4-the-pooling-and-fully-connected-layer-394ec01fb00d</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31</a:t>
            </a:fld>
            <a:endParaRPr lang="en-US"/>
          </a:p>
        </p:txBody>
      </p:sp>
    </p:spTree>
    <p:extLst>
      <p:ext uri="{BB962C8B-B14F-4D97-AF65-F5344CB8AC3E}">
        <p14:creationId xmlns:p14="http://schemas.microsoft.com/office/powerpoint/2010/main" val="758826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https://medium.com/@Yurvaj/if-you-are-looking-for-some-resource-that-could-help-you-to-understand-the-way-cnn-works-in-a-9260aa845ccb</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35</a:t>
            </a:fld>
            <a:endParaRPr lang="en-US"/>
          </a:p>
        </p:txBody>
      </p:sp>
    </p:spTree>
    <p:extLst>
      <p:ext uri="{BB962C8B-B14F-4D97-AF65-F5344CB8AC3E}">
        <p14:creationId xmlns:p14="http://schemas.microsoft.com/office/powerpoint/2010/main" val="3078906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https://teetracker.medium.com/an-illustration-gif-to-explain-deep-convolutional-networks-dcnn-da4cef557c9d</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36</a:t>
            </a:fld>
            <a:endParaRPr lang="en-US"/>
          </a:p>
        </p:txBody>
      </p:sp>
    </p:spTree>
    <p:extLst>
      <p:ext uri="{BB962C8B-B14F-4D97-AF65-F5344CB8AC3E}">
        <p14:creationId xmlns:p14="http://schemas.microsoft.com/office/powerpoint/2010/main" val="166683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https://pub.towardsai.net/introduction-to-pooling-layers-in-cnn-dafe61eabe34</a:t>
            </a:r>
          </a:p>
          <a:p>
            <a:r>
              <a:rPr lang="en-US" dirty="0" smtClean="0"/>
              <a:t>https://brightonnkomo.medium.com/convolutional-neural-networks-part-4-the-pooling-and-fully-connected-layer-394ec01fb00d</a:t>
            </a:r>
          </a:p>
          <a:p>
            <a:endParaRPr lang="en-US" dirty="0" smtClean="0"/>
          </a:p>
          <a:p>
            <a:r>
              <a:rPr lang="en-US" dirty="0" smtClean="0"/>
              <a:t>https://brightonnkomo.medium.com/convolutional-neural-networks-part-4-the-pooling-and-fully-connected-layer-394ec01fb00d</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38</a:t>
            </a:fld>
            <a:endParaRPr lang="en-US"/>
          </a:p>
        </p:txBody>
      </p:sp>
    </p:spTree>
    <p:extLst>
      <p:ext uri="{BB962C8B-B14F-4D97-AF65-F5344CB8AC3E}">
        <p14:creationId xmlns:p14="http://schemas.microsoft.com/office/powerpoint/2010/main" val="2746134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https://pub.towardsai.net/introduction-to-pooling-layers-in-cnn-dafe61eabe34</a:t>
            </a:r>
          </a:p>
          <a:p>
            <a:r>
              <a:rPr lang="en-US" dirty="0" smtClean="0"/>
              <a:t>https://developer.ibm.com/articles/introduction-to-convolutional-neural-networks/</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41</a:t>
            </a:fld>
            <a:endParaRPr lang="en-US"/>
          </a:p>
        </p:txBody>
      </p:sp>
    </p:spTree>
    <p:extLst>
      <p:ext uri="{BB962C8B-B14F-4D97-AF65-F5344CB8AC3E}">
        <p14:creationId xmlns:p14="http://schemas.microsoft.com/office/powerpoint/2010/main" val="1240831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000" dirty="0"/>
              <a:t>They were </a:t>
            </a:r>
            <a:r>
              <a:rPr lang="en-US" altLang="zh-TW" sz="2000" dirty="0" err="1"/>
              <a:t>popularised</a:t>
            </a:r>
            <a:r>
              <a:rPr lang="en-US" altLang="zh-TW" sz="2000" dirty="0"/>
              <a:t> by Frank Rosenblatt in the early 1960’s.</a:t>
            </a:r>
          </a:p>
          <a:p>
            <a:endParaRPr lang="en-US" altLang="zh-TW" sz="2000" dirty="0"/>
          </a:p>
          <a:p>
            <a:r>
              <a:rPr lang="en-US" altLang="zh-TW" sz="2000" dirty="0"/>
              <a:t>In 1969, MIT</a:t>
            </a:r>
            <a:r>
              <a:rPr lang="zh-TW" altLang="en-US" sz="2000" dirty="0"/>
              <a:t>　Ｍ</a:t>
            </a:r>
            <a:r>
              <a:rPr lang="en-US" altLang="zh-TW" sz="2000" dirty="0"/>
              <a:t>Arvin</a:t>
            </a:r>
            <a:r>
              <a:rPr lang="en-US" altLang="zh-TW" sz="2000" baseline="0" dirty="0"/>
              <a:t> </a:t>
            </a:r>
            <a:r>
              <a:rPr lang="en-US" altLang="zh-TW" sz="2000" dirty="0"/>
              <a:t>Minsky and </a:t>
            </a:r>
            <a:r>
              <a:rPr lang="en-US" altLang="zh-TW" sz="2000" dirty="0" err="1"/>
              <a:t>Papert</a:t>
            </a:r>
            <a:r>
              <a:rPr lang="en-US" altLang="zh-TW" sz="2000" dirty="0"/>
              <a:t> published a book called “</a:t>
            </a:r>
            <a:r>
              <a:rPr lang="en-US" altLang="zh-TW" sz="2000" dirty="0" err="1"/>
              <a:t>Perceptrons</a:t>
            </a:r>
            <a:r>
              <a:rPr lang="en-US" altLang="zh-TW" sz="2000" dirty="0"/>
              <a:t>” that </a:t>
            </a:r>
            <a:r>
              <a:rPr lang="en-US" altLang="zh-TW" sz="2000" dirty="0" err="1"/>
              <a:t>analysed</a:t>
            </a:r>
            <a:r>
              <a:rPr lang="en-US" altLang="zh-TW" sz="2000" dirty="0"/>
              <a:t> what they could do and showed their limitations.</a:t>
            </a:r>
          </a:p>
          <a:p>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b="0" i="0" kern="1200" dirty="0">
                <a:solidFill>
                  <a:schemeClr val="tx1"/>
                </a:solidFill>
                <a:effectLst/>
                <a:latin typeface="+mn-lt"/>
                <a:ea typeface="+mn-ea"/>
                <a:cs typeface="+mn-cs"/>
              </a:rPr>
              <a:t>The backpropagation algorithm was originally introduced in the 1970s, but its importance wasn't fully appreciated until a </a:t>
            </a:r>
            <a:r>
              <a:rPr lang="en-US" altLang="zh-TW" sz="2000" b="0" i="0" u="none" strike="noStrike" kern="1200" dirty="0">
                <a:solidFill>
                  <a:schemeClr val="tx1"/>
                </a:solidFill>
                <a:effectLst/>
                <a:latin typeface="+mn-lt"/>
                <a:ea typeface="+mn-ea"/>
                <a:cs typeface="+mn-cs"/>
                <a:hlinkClick r:id="rId3"/>
              </a:rPr>
              <a:t>famous 1986 paper</a:t>
            </a:r>
            <a:r>
              <a:rPr lang="en-US" altLang="zh-TW" sz="2000" b="0" i="0" kern="1200" dirty="0">
                <a:solidFill>
                  <a:schemeClr val="tx1"/>
                </a:solidFill>
                <a:effectLst/>
                <a:latin typeface="+mn-lt"/>
                <a:ea typeface="+mn-ea"/>
                <a:cs typeface="+mn-cs"/>
              </a:rPr>
              <a:t> by </a:t>
            </a:r>
            <a:r>
              <a:rPr lang="en-US" altLang="zh-TW" sz="2000" b="0" i="0" u="none" strike="noStrike" kern="1200" dirty="0">
                <a:solidFill>
                  <a:schemeClr val="tx1"/>
                </a:solidFill>
                <a:effectLst/>
                <a:latin typeface="+mn-lt"/>
                <a:ea typeface="+mn-ea"/>
                <a:cs typeface="+mn-cs"/>
                <a:hlinkClick r:id="rId4"/>
              </a:rPr>
              <a:t>David </a:t>
            </a:r>
            <a:r>
              <a:rPr lang="en-US" altLang="zh-TW" sz="2000" b="0" i="0" u="none" strike="noStrike" kern="1200" dirty="0" err="1">
                <a:solidFill>
                  <a:schemeClr val="tx1"/>
                </a:solidFill>
                <a:effectLst/>
                <a:latin typeface="+mn-lt"/>
                <a:ea typeface="+mn-ea"/>
                <a:cs typeface="+mn-cs"/>
                <a:hlinkClick r:id="rId4"/>
              </a:rPr>
              <a:t>Rumelhart</a:t>
            </a:r>
            <a:r>
              <a:rPr lang="en-US" altLang="zh-TW" sz="2000" b="0" i="0" kern="1200" dirty="0">
                <a:solidFill>
                  <a:schemeClr val="tx1"/>
                </a:solidFill>
                <a:effectLst/>
                <a:latin typeface="+mn-lt"/>
                <a:ea typeface="+mn-ea"/>
                <a:cs typeface="+mn-cs"/>
              </a:rPr>
              <a:t>, </a:t>
            </a:r>
            <a:r>
              <a:rPr lang="en-US" altLang="zh-TW" sz="2000" b="0" i="0" u="none" strike="noStrike" kern="1200" dirty="0">
                <a:solidFill>
                  <a:schemeClr val="tx1"/>
                </a:solidFill>
                <a:effectLst/>
                <a:latin typeface="+mn-lt"/>
                <a:ea typeface="+mn-ea"/>
                <a:cs typeface="+mn-cs"/>
                <a:hlinkClick r:id="rId5"/>
              </a:rPr>
              <a:t>Geoffrey Hinton</a:t>
            </a:r>
            <a:r>
              <a:rPr lang="en-US" altLang="zh-TW" sz="2000" b="0" i="0" kern="1200" dirty="0">
                <a:solidFill>
                  <a:schemeClr val="tx1"/>
                </a:solidFill>
                <a:effectLst/>
                <a:latin typeface="+mn-lt"/>
                <a:ea typeface="+mn-ea"/>
                <a:cs typeface="+mn-cs"/>
              </a:rPr>
              <a:t>, and </a:t>
            </a:r>
            <a:r>
              <a:rPr lang="en-US" altLang="zh-TW" sz="2000" b="0" i="0" u="none" strike="noStrike" kern="1200" dirty="0">
                <a:solidFill>
                  <a:schemeClr val="tx1"/>
                </a:solidFill>
                <a:effectLst/>
                <a:latin typeface="+mn-lt"/>
                <a:ea typeface="+mn-ea"/>
                <a:cs typeface="+mn-cs"/>
                <a:hlinkClick r:id="rId6"/>
              </a:rPr>
              <a:t>Ronald Williams</a:t>
            </a:r>
            <a:r>
              <a:rPr lang="en-US" altLang="zh-TW" sz="2000" b="0" i="0" kern="1200" dirty="0">
                <a:solidFill>
                  <a:schemeClr val="tx1"/>
                </a:solidFill>
                <a:effectLst/>
                <a:latin typeface="+mn-lt"/>
                <a:ea typeface="+mn-ea"/>
                <a:cs typeface="+mn-cs"/>
              </a:rPr>
              <a:t>.</a:t>
            </a:r>
          </a:p>
          <a:p>
            <a:endParaRPr lang="en-US" altLang="zh-TW" sz="2000" dirty="0"/>
          </a:p>
          <a:p>
            <a:endParaRPr lang="en-US" altLang="zh-TW" sz="2000" dirty="0"/>
          </a:p>
          <a:p>
            <a:r>
              <a:rPr lang="en-US" altLang="zh-TW" sz="1200" b="0" i="0" kern="1200" dirty="0">
                <a:solidFill>
                  <a:schemeClr val="tx1"/>
                </a:solidFill>
                <a:effectLst/>
                <a:latin typeface="+mn-lt"/>
                <a:ea typeface="+mn-ea"/>
                <a:cs typeface="+mn-cs"/>
              </a:rPr>
              <a:t>During the 1950s and ’60s, neural networks were in vogue among computer scientists. In 1958, Cornell research psychologist Frank Rosenblatt, in a Navy-backed project, built a prototype neural net, which he called the Perceptron, at a lab in Buffalo. It used a punch-card computer that filled an entire room. After 50 trials it learned to distinguish between cards marked on the left and cards marked on the right. Reporting on the event, the New York Times wrote, “The Navy revealed the embryo of an electronic computer today that it expects will be able to walk, talk, see, write, reproduce itself and be conscious of its existence.”</a:t>
            </a:r>
            <a:endParaRPr lang="en-US" altLang="zh-TW" sz="2000" dirty="0"/>
          </a:p>
          <a:p>
            <a:endParaRPr lang="en-US" altLang="zh-TW" sz="2000" dirty="0"/>
          </a:p>
          <a:p>
            <a:r>
              <a:rPr lang="en-US" altLang="zh-TW" sz="1200" b="0" i="0" kern="1200" dirty="0">
                <a:solidFill>
                  <a:schemeClr val="tx1"/>
                </a:solidFill>
                <a:effectLst/>
                <a:latin typeface="+mn-lt"/>
                <a:ea typeface="+mn-ea"/>
                <a:cs typeface="+mn-cs"/>
              </a:rPr>
              <a:t>One of the first versions of the </a:t>
            </a:r>
            <a:r>
              <a:rPr lang="en-US" altLang="zh-TW" sz="1200" b="0" i="0" u="none" strike="noStrike" kern="1200" dirty="0">
                <a:solidFill>
                  <a:schemeClr val="tx1"/>
                </a:solidFill>
                <a:effectLst/>
                <a:latin typeface="+mn-lt"/>
                <a:ea typeface="+mn-ea"/>
                <a:cs typeface="+mn-cs"/>
                <a:hlinkClick r:id="rId7" tooltip="Theorem"/>
              </a:rPr>
              <a:t>theorem</a:t>
            </a:r>
            <a:r>
              <a:rPr lang="en-US" altLang="zh-TW" sz="1200" b="0" i="0" kern="1200" dirty="0">
                <a:solidFill>
                  <a:schemeClr val="tx1"/>
                </a:solidFill>
                <a:effectLst/>
                <a:latin typeface="+mn-lt"/>
                <a:ea typeface="+mn-ea"/>
                <a:cs typeface="+mn-cs"/>
              </a:rPr>
              <a:t> was proved by </a:t>
            </a:r>
            <a:r>
              <a:rPr lang="en-US" altLang="zh-TW" sz="1200" b="0" i="0" u="none" strike="noStrike" kern="1200" dirty="0">
                <a:solidFill>
                  <a:schemeClr val="tx1"/>
                </a:solidFill>
                <a:effectLst/>
                <a:latin typeface="+mn-lt"/>
                <a:ea typeface="+mn-ea"/>
                <a:cs typeface="+mn-cs"/>
                <a:hlinkClick r:id="rId8" tooltip="George Cybenko"/>
              </a:rPr>
              <a:t>George </a:t>
            </a:r>
            <a:r>
              <a:rPr lang="en-US" altLang="zh-TW" sz="1200" b="0" i="0" u="none" strike="noStrike" kern="1200" dirty="0" err="1">
                <a:solidFill>
                  <a:schemeClr val="tx1"/>
                </a:solidFill>
                <a:effectLst/>
                <a:latin typeface="+mn-lt"/>
                <a:ea typeface="+mn-ea"/>
                <a:cs typeface="+mn-cs"/>
                <a:hlinkClick r:id="rId8" tooltip="George Cybenko"/>
              </a:rPr>
              <a:t>Cybenko</a:t>
            </a:r>
            <a:r>
              <a:rPr lang="en-US" altLang="zh-TW" sz="1200" b="0" i="0" kern="1200" dirty="0">
                <a:solidFill>
                  <a:schemeClr val="tx1"/>
                </a:solidFill>
                <a:effectLst/>
                <a:latin typeface="+mn-lt"/>
                <a:ea typeface="+mn-ea"/>
                <a:cs typeface="+mn-cs"/>
              </a:rPr>
              <a:t> in 1989 for </a:t>
            </a:r>
            <a:r>
              <a:rPr lang="en-US" altLang="zh-TW" sz="1200" b="0" i="0" u="none" strike="noStrike" kern="1200" dirty="0">
                <a:solidFill>
                  <a:schemeClr val="tx1"/>
                </a:solidFill>
                <a:effectLst/>
                <a:latin typeface="+mn-lt"/>
                <a:ea typeface="+mn-ea"/>
                <a:cs typeface="+mn-cs"/>
                <a:hlinkClick r:id="rId9" tooltip="Sigmoid function"/>
              </a:rPr>
              <a:t>sigmoid</a:t>
            </a:r>
            <a:r>
              <a:rPr lang="en-US" altLang="zh-TW" sz="1200" b="0" i="0" kern="1200" dirty="0">
                <a:solidFill>
                  <a:schemeClr val="tx1"/>
                </a:solidFill>
                <a:effectLst/>
                <a:latin typeface="+mn-lt"/>
                <a:ea typeface="+mn-ea"/>
                <a:cs typeface="+mn-cs"/>
              </a:rPr>
              <a:t> activation functions</a:t>
            </a:r>
          </a:p>
          <a:p>
            <a:r>
              <a:rPr lang="en-US" altLang="zh-TW" sz="1200" b="0" i="0" kern="1200" dirty="0">
                <a:solidFill>
                  <a:schemeClr val="tx1"/>
                </a:solidFill>
                <a:effectLst/>
                <a:latin typeface="+mn-lt"/>
                <a:ea typeface="+mn-ea"/>
                <a:cs typeface="+mn-cs"/>
              </a:rPr>
              <a:t>1989: http://deeplearning.cs.cmu.edu/notes/Sonia_Hornik.pdf</a:t>
            </a:r>
          </a:p>
          <a:p>
            <a:r>
              <a:rPr lang="en-US" altLang="zh-TW" sz="1200" b="1" i="0" kern="1200" dirty="0">
                <a:solidFill>
                  <a:schemeClr val="tx1"/>
                </a:solidFill>
                <a:effectLst/>
                <a:latin typeface="+mn-lt"/>
                <a:ea typeface="+mn-ea"/>
                <a:cs typeface="+mn-cs"/>
              </a:rPr>
              <a:t>George </a:t>
            </a:r>
            <a:r>
              <a:rPr lang="en-US" altLang="zh-TW" sz="1200" b="1" i="0" kern="1200" dirty="0" err="1">
                <a:solidFill>
                  <a:schemeClr val="tx1"/>
                </a:solidFill>
                <a:effectLst/>
                <a:latin typeface="+mn-lt"/>
                <a:ea typeface="+mn-ea"/>
                <a:cs typeface="+mn-cs"/>
              </a:rPr>
              <a:t>Cybenko</a:t>
            </a:r>
            <a:r>
              <a:rPr lang="en-US" altLang="zh-TW" sz="1200" b="0" i="0" kern="1200" dirty="0">
                <a:solidFill>
                  <a:schemeClr val="tx1"/>
                </a:solidFill>
                <a:effectLst/>
                <a:latin typeface="+mn-lt"/>
                <a:ea typeface="+mn-ea"/>
                <a:cs typeface="+mn-cs"/>
              </a:rPr>
              <a:t> is the Dorothy and Walter Gramm Professor of Engineering at </a:t>
            </a:r>
            <a:r>
              <a:rPr lang="en-US" altLang="zh-TW" sz="1200" b="0" i="0" u="none" strike="noStrike" kern="1200" dirty="0">
                <a:solidFill>
                  <a:schemeClr val="tx1"/>
                </a:solidFill>
                <a:effectLst/>
                <a:latin typeface="+mn-lt"/>
                <a:ea typeface="+mn-ea"/>
                <a:cs typeface="+mn-cs"/>
                <a:hlinkClick r:id="rId10" tooltip="Dartmouth College"/>
              </a:rPr>
              <a:t>Dartmouth</a:t>
            </a:r>
            <a:r>
              <a:rPr lang="en-US" altLang="zh-TW" sz="1200" b="0" i="0" kern="1200" dirty="0">
                <a:solidFill>
                  <a:schemeClr val="tx1"/>
                </a:solidFill>
                <a:effectLst/>
                <a:latin typeface="+mn-lt"/>
                <a:ea typeface="+mn-ea"/>
                <a:cs typeface="+mn-cs"/>
              </a:rPr>
              <a:t> and a fellow of the </a:t>
            </a:r>
            <a:r>
              <a:rPr lang="en-US" altLang="zh-TW" sz="1200" b="0" i="0" u="none" strike="noStrike" kern="1200" dirty="0">
                <a:solidFill>
                  <a:schemeClr val="tx1"/>
                </a:solidFill>
                <a:effectLst/>
                <a:latin typeface="+mn-lt"/>
                <a:ea typeface="+mn-ea"/>
                <a:cs typeface="+mn-cs"/>
                <a:hlinkClick r:id="rId11" tooltip="IEEE"/>
              </a:rPr>
              <a:t>IEEE</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Speech: begin 2009</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2012:</a:t>
            </a:r>
            <a:r>
              <a:rPr lang="en-US" altLang="zh-TW" sz="1200" b="0" i="0" kern="1200" baseline="0" dirty="0">
                <a:solidFill>
                  <a:schemeClr val="tx1"/>
                </a:solidFill>
                <a:effectLst/>
                <a:latin typeface="+mn-lt"/>
                <a:ea typeface="+mn-ea"/>
                <a:cs typeface="+mn-cs"/>
              </a:rPr>
              <a:t> Times</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2000"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a:t>
            </a:fld>
            <a:endParaRPr lang="zh-TW" altLang="en-US"/>
          </a:p>
        </p:txBody>
      </p:sp>
    </p:spTree>
    <p:extLst>
      <p:ext uri="{BB962C8B-B14F-4D97-AF65-F5344CB8AC3E}">
        <p14:creationId xmlns:p14="http://schemas.microsoft.com/office/powerpoint/2010/main" val="253017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44</a:t>
            </a:fld>
            <a:endParaRPr lang="en-US"/>
          </a:p>
        </p:txBody>
      </p:sp>
    </p:spTree>
    <p:extLst>
      <p:ext uri="{BB962C8B-B14F-4D97-AF65-F5344CB8AC3E}">
        <p14:creationId xmlns:p14="http://schemas.microsoft.com/office/powerpoint/2010/main" val="2839192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p>
          <a:p>
            <a:endParaRPr lang="en-US" altLang="zh-TW" dirty="0"/>
          </a:p>
          <a:p>
            <a:r>
              <a:rPr lang="en-US" altLang="zh-TW" dirty="0"/>
              <a:t>http://ukenglish.pixnet.net/blog/post/105691160-%E3%80%90%E5%8F%B0%E5%8D%97%E5%B8%82%E5%AD%B8%E8%8B%B1%E8%AA%9E%EF%BC%8C%E5%84%AA%E9%85%B7%E8%8B%B1%E8%AA%9E%E6%96%87%E7%90%86%E5%85%AC%E5%91%8A%E3%80%91%E6%9C%AC%E4%B8%AD%E5%BF%83</a:t>
            </a:r>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4</a:t>
            </a:fld>
            <a:endParaRPr lang="zh-TW" altLang="en-US"/>
          </a:p>
        </p:txBody>
      </p:sp>
    </p:spTree>
    <p:extLst>
      <p:ext uri="{BB962C8B-B14F-4D97-AF65-F5344CB8AC3E}">
        <p14:creationId xmlns:p14="http://schemas.microsoft.com/office/powerpoint/2010/main" val="148760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瞬間潮了起來</a:t>
            </a:r>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a:t>
            </a:fld>
            <a:endParaRPr lang="zh-TW" altLang="en-US"/>
          </a:p>
        </p:txBody>
      </p:sp>
    </p:spTree>
    <p:extLst>
      <p:ext uri="{BB962C8B-B14F-4D97-AF65-F5344CB8AC3E}">
        <p14:creationId xmlns:p14="http://schemas.microsoft.com/office/powerpoint/2010/main" val="1947122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Ignore</a:t>
            </a:r>
            <a:r>
              <a:rPr lang="en-US" altLang="zh-TW" baseline="0" dirty="0"/>
              <a:t> +</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a:t>
            </a:fld>
            <a:endParaRPr lang="zh-TW" altLang="en-US"/>
          </a:p>
        </p:txBody>
      </p:sp>
    </p:spTree>
    <p:extLst>
      <p:ext uri="{BB962C8B-B14F-4D97-AF65-F5344CB8AC3E}">
        <p14:creationId xmlns:p14="http://schemas.microsoft.com/office/powerpoint/2010/main" val="3648280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example,</a:t>
            </a:r>
            <a:r>
              <a:rPr lang="en-US" altLang="zh-TW" baseline="0" dirty="0"/>
              <a:t> if we modify “1” to “2”, then we have another function</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8</a:t>
            </a:fld>
            <a:endParaRPr lang="zh-TW" altLang="en-US"/>
          </a:p>
        </p:txBody>
      </p:sp>
    </p:spTree>
    <p:extLst>
      <p:ext uri="{BB962C8B-B14F-4D97-AF65-F5344CB8AC3E}">
        <p14:creationId xmlns:p14="http://schemas.microsoft.com/office/powerpoint/2010/main" val="57773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connect the neurons by other ways you like </a:t>
            </a:r>
            <a:r>
              <a:rPr lang="en-US" altLang="zh-TW" sz="1200" dirty="0">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ym typeface="Wingdings" panose="05000000000000000000" pitchFamily="2" charset="2"/>
              </a:rPr>
              <a:t>How many</a:t>
            </a:r>
            <a:r>
              <a:rPr lang="en-US" altLang="zh-TW" sz="1200" baseline="0" dirty="0">
                <a:sym typeface="Wingdings" panose="05000000000000000000" pitchFamily="2" charset="2"/>
              </a:rPr>
              <a:t> layer is deep?</a:t>
            </a:r>
            <a:endParaRPr lang="zh-TW" altLang="en-US" sz="1200" dirty="0"/>
          </a:p>
          <a:p>
            <a:endParaRPr lang="en-US" altLang="zh-TW" sz="1200" dirty="0"/>
          </a:p>
          <a:p>
            <a:endParaRPr lang="en-US" altLang="zh-TW" sz="1200" dirty="0"/>
          </a:p>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9</a:t>
            </a:fld>
            <a:endParaRPr lang="zh-TW" altLang="en-US"/>
          </a:p>
        </p:txBody>
      </p:sp>
    </p:spTree>
    <p:extLst>
      <p:ext uri="{BB962C8B-B14F-4D97-AF65-F5344CB8AC3E}">
        <p14:creationId xmlns:p14="http://schemas.microsoft.com/office/powerpoint/2010/main" val="217642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169</a:t>
            </a:r>
            <a:r>
              <a:rPr lang="zh-TW" altLang="en-US" sz="1200" b="0" i="0" kern="1200" dirty="0">
                <a:solidFill>
                  <a:schemeClr val="tx1"/>
                </a:solidFill>
                <a:effectLst/>
                <a:latin typeface="+mn-lt"/>
                <a:ea typeface="+mn-ea"/>
                <a:cs typeface="+mn-cs"/>
              </a:rPr>
              <a:t>層</a:t>
            </a:r>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11</a:t>
            </a:fld>
            <a:endParaRPr lang="zh-TW" altLang="en-US"/>
          </a:p>
        </p:txBody>
      </p:sp>
    </p:spTree>
    <p:extLst>
      <p:ext uri="{BB962C8B-B14F-4D97-AF65-F5344CB8AC3E}">
        <p14:creationId xmlns:p14="http://schemas.microsoft.com/office/powerpoint/2010/main" val="32527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642591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60920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44034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41384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D41BCC-AD73-4203-A5A6-E62EB28B0FE6}" type="datetimeFigureOut">
              <a:rPr lang="en-US" smtClean="0"/>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8230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D41BCC-AD73-4203-A5A6-E62EB28B0FE6}"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10147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D41BCC-AD73-4203-A5A6-E62EB28B0FE6}" type="datetimeFigureOut">
              <a:rPr lang="en-US" smtClean="0"/>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1732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D41BCC-AD73-4203-A5A6-E62EB28B0FE6}" type="datetimeFigureOut">
              <a:rPr lang="en-US" smtClean="0"/>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15687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D41BCC-AD73-4203-A5A6-E62EB28B0FE6}" type="datetimeFigureOut">
              <a:rPr lang="en-US" smtClean="0"/>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972406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41434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35635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41BCC-AD73-4203-A5A6-E62EB28B0FE6}" type="datetimeFigureOut">
              <a:rPr lang="en-US" smtClean="0"/>
              <a:pPr/>
              <a:t>11/20/2024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870605483"/>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29.png"/><Relationship Id="rId3" Type="http://schemas.openxmlformats.org/officeDocument/2006/relationships/notesSlide" Target="../notesSlides/notesSlide10.xml"/><Relationship Id="rId7" Type="http://schemas.openxmlformats.org/officeDocument/2006/relationships/oleObject" Target="../embeddings/oleObject16.bin"/><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4.wmf"/><Relationship Id="rId11" Type="http://schemas.openxmlformats.org/officeDocument/2006/relationships/image" Target="../media/image27.png"/><Relationship Id="rId5" Type="http://schemas.openxmlformats.org/officeDocument/2006/relationships/oleObject" Target="../embeddings/oleObject15.bin"/><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5.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11.xml"/><Relationship Id="rId7" Type="http://schemas.openxmlformats.org/officeDocument/2006/relationships/image" Target="../media/image17.wmf"/><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8.bin"/><Relationship Id="rId11" Type="http://schemas.openxmlformats.org/officeDocument/2006/relationships/image" Target="../media/image37.png"/><Relationship Id="rId5" Type="http://schemas.openxmlformats.org/officeDocument/2006/relationships/image" Target="../media/image16.wmf"/><Relationship Id="rId10" Type="http://schemas.openxmlformats.org/officeDocument/2006/relationships/image" Target="../media/image360.png"/><Relationship Id="rId4" Type="http://schemas.openxmlformats.org/officeDocument/2006/relationships/oleObject" Target="../embeddings/oleObject17.bin"/><Relationship Id="rId9" Type="http://schemas.openxmlformats.org/officeDocument/2006/relationships/image" Target="../media/image18.wm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34.png"/><Relationship Id="rId3" Type="http://schemas.openxmlformats.org/officeDocument/2006/relationships/notesSlide" Target="../notesSlides/notesSlide12.xml"/><Relationship Id="rId7" Type="http://schemas.openxmlformats.org/officeDocument/2006/relationships/image" Target="../media/image16.wmf"/><Relationship Id="rId12"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0.bin"/><Relationship Id="rId11" Type="http://schemas.openxmlformats.org/officeDocument/2006/relationships/image" Target="../media/image18.wmf"/><Relationship Id="rId5" Type="http://schemas.openxmlformats.org/officeDocument/2006/relationships/image" Target="../media/image33.png"/><Relationship Id="rId10" Type="http://schemas.openxmlformats.org/officeDocument/2006/relationships/oleObject" Target="../embeddings/oleObject22.bin"/><Relationship Id="rId4" Type="http://schemas.openxmlformats.org/officeDocument/2006/relationships/image" Target="../media/image32.png"/><Relationship Id="rId9" Type="http://schemas.openxmlformats.org/officeDocument/2006/relationships/image" Target="../media/image17.w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3.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4.bin"/><Relationship Id="rId11" Type="http://schemas.openxmlformats.org/officeDocument/2006/relationships/image" Target="../media/image28.wmf"/><Relationship Id="rId5" Type="http://schemas.openxmlformats.org/officeDocument/2006/relationships/image" Target="../media/image26.wmf"/><Relationship Id="rId10" Type="http://schemas.openxmlformats.org/officeDocument/2006/relationships/oleObject" Target="../embeddings/oleObject25.bin"/><Relationship Id="rId4" Type="http://schemas.openxmlformats.org/officeDocument/2006/relationships/oleObject" Target="../embeddings/oleObject23.bin"/><Relationship Id="rId9" Type="http://schemas.openxmlformats.org/officeDocument/2006/relationships/image" Target="../media/image16.wmf"/></Relationships>
</file>

<file path=ppt/slides/_rels/slide16.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4.xml"/><Relationship Id="rId7" Type="http://schemas.openxmlformats.org/officeDocument/2006/relationships/oleObject" Target="../embeddings/oleObject27.bin"/><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16.wmf"/><Relationship Id="rId11" Type="http://schemas.openxmlformats.org/officeDocument/2006/relationships/image" Target="../media/image36.png"/><Relationship Id="rId5" Type="http://schemas.openxmlformats.org/officeDocument/2006/relationships/oleObject" Target="../embeddings/oleObject26.bin"/><Relationship Id="rId10" Type="http://schemas.openxmlformats.org/officeDocument/2006/relationships/image" Target="../media/image29.wmf"/><Relationship Id="rId4" Type="http://schemas.openxmlformats.org/officeDocument/2006/relationships/image" Target="../media/image35.png"/><Relationship Id="rId9" Type="http://schemas.openxmlformats.org/officeDocument/2006/relationships/oleObject" Target="../embeddings/oleObject28.bin"/></Relationships>
</file>

<file path=ppt/slides/_rels/slide17.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5.xml"/><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6.wmf"/><Relationship Id="rId5" Type="http://schemas.openxmlformats.org/officeDocument/2006/relationships/oleObject" Target="../embeddings/oleObject29.bin"/><Relationship Id="rId10" Type="http://schemas.openxmlformats.org/officeDocument/2006/relationships/image" Target="../media/image29.wmf"/><Relationship Id="rId4" Type="http://schemas.openxmlformats.org/officeDocument/2006/relationships/image" Target="../media/image35.png"/><Relationship Id="rId9" Type="http://schemas.openxmlformats.org/officeDocument/2006/relationships/oleObject" Target="../embeddings/oleObject31.bin"/></Relationships>
</file>

<file path=ppt/slides/_rels/slide18.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6.xml"/><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6.wmf"/><Relationship Id="rId5" Type="http://schemas.openxmlformats.org/officeDocument/2006/relationships/oleObject" Target="../embeddings/oleObject32.bin"/><Relationship Id="rId10" Type="http://schemas.openxmlformats.org/officeDocument/2006/relationships/image" Target="../media/image37.wmf"/><Relationship Id="rId4" Type="http://schemas.openxmlformats.org/officeDocument/2006/relationships/image" Target="../media/image35.png"/><Relationship Id="rId9" Type="http://schemas.openxmlformats.org/officeDocument/2006/relationships/oleObject" Target="../embeddings/oleObject34.bin"/></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46.png"/><Relationship Id="rId3" Type="http://schemas.openxmlformats.org/officeDocument/2006/relationships/notesSlide" Target="../notesSlides/notesSlide18.xml"/><Relationship Id="rId7" Type="http://schemas.openxmlformats.org/officeDocument/2006/relationships/image" Target="../media/image17.wmf"/><Relationship Id="rId12" Type="http://schemas.openxmlformats.org/officeDocument/2006/relationships/image" Target="../media/image45.png"/><Relationship Id="rId2" Type="http://schemas.openxmlformats.org/officeDocument/2006/relationships/slideLayout" Target="../slideLayouts/slideLayout2.xml"/><Relationship Id="rId16" Type="http://schemas.openxmlformats.org/officeDocument/2006/relationships/image" Target="../media/image49.png"/><Relationship Id="rId1" Type="http://schemas.openxmlformats.org/officeDocument/2006/relationships/vmlDrawing" Target="../drawings/vmlDrawing11.vml"/><Relationship Id="rId6" Type="http://schemas.openxmlformats.org/officeDocument/2006/relationships/oleObject" Target="../embeddings/oleObject36.bin"/><Relationship Id="rId11" Type="http://schemas.openxmlformats.org/officeDocument/2006/relationships/image" Target="../media/image44.png"/><Relationship Id="rId5" Type="http://schemas.openxmlformats.org/officeDocument/2006/relationships/image" Target="../media/image16.wmf"/><Relationship Id="rId15" Type="http://schemas.openxmlformats.org/officeDocument/2006/relationships/image" Target="../media/image48.png"/><Relationship Id="rId10" Type="http://schemas.openxmlformats.org/officeDocument/2006/relationships/image" Target="../media/image40.png"/><Relationship Id="rId4" Type="http://schemas.openxmlformats.org/officeDocument/2006/relationships/oleObject" Target="../embeddings/oleObject35.bin"/><Relationship Id="rId9" Type="http://schemas.openxmlformats.org/officeDocument/2006/relationships/image" Target="../media/image29.wmf"/><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54.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9.xml"/><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6.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40.png"/><Relationship Id="rId4" Type="http://schemas.openxmlformats.org/officeDocument/2006/relationships/image" Target="../media/image56.png"/><Relationship Id="rId9" Type="http://schemas.openxmlformats.org/officeDocument/2006/relationships/image" Target="../media/image43.png"/><Relationship Id="rId1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png"/><Relationship Id="rId3" Type="http://schemas.openxmlformats.org/officeDocument/2006/relationships/image" Target="../media/image65.png"/><Relationship Id="rId7" Type="http://schemas.openxmlformats.org/officeDocument/2006/relationships/image" Target="../media/image67.png"/><Relationship Id="rId12" Type="http://schemas.openxmlformats.org/officeDocument/2006/relationships/image" Target="../media/image70.png"/><Relationship Id="rId17" Type="http://schemas.openxmlformats.org/officeDocument/2006/relationships/image" Target="../media/image73.png"/><Relationship Id="rId2" Type="http://schemas.openxmlformats.org/officeDocument/2006/relationships/image" Target="../media/image64.png"/><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79.png"/><Relationship Id="rId5" Type="http://schemas.openxmlformats.org/officeDocument/2006/relationships/image" Target="../media/image76.png"/><Relationship Id="rId15" Type="http://schemas.openxmlformats.org/officeDocument/2006/relationships/image" Target="../media/image80.png"/><Relationship Id="rId10" Type="http://schemas.openxmlformats.org/officeDocument/2006/relationships/image" Target="../media/image78.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720.png"/><Relationship Id="rId9" Type="http://schemas.openxmlformats.org/officeDocument/2006/relationships/image" Target="../media/image88.png"/></Relationships>
</file>

<file path=ppt/slides/_rels/slide2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1.gif"/></Relationships>
</file>

<file path=ppt/slides/_rels/slide37.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image" Target="../media/image102.gif"/><Relationship Id="rId1" Type="http://schemas.openxmlformats.org/officeDocument/2006/relationships/slideLayout" Target="../slideLayouts/slideLayout2.xml"/><Relationship Id="rId4" Type="http://schemas.openxmlformats.org/officeDocument/2006/relationships/image" Target="../media/image104.bin"/></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image" Target="../media/image106.gif"/><Relationship Id="rId1" Type="http://schemas.openxmlformats.org/officeDocument/2006/relationships/slideLayout" Target="../slideLayouts/slideLayout2.xml"/><Relationship Id="rId4" Type="http://schemas.openxmlformats.org/officeDocument/2006/relationships/image" Target="../media/image108.gif"/></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6.bin"/><Relationship Id="rId3" Type="http://schemas.openxmlformats.org/officeDocument/2006/relationships/notesSlide" Target="../notesSlides/notesSlide5.xml"/><Relationship Id="rId7" Type="http://schemas.openxmlformats.org/officeDocument/2006/relationships/image" Target="../media/image8.wmf"/><Relationship Id="rId12" Type="http://schemas.openxmlformats.org/officeDocument/2006/relationships/oleObject" Target="../embeddings/oleObject5.bin"/><Relationship Id="rId2" Type="http://schemas.openxmlformats.org/officeDocument/2006/relationships/slideLayout" Target="../slideLayouts/slideLayout2.xml"/><Relationship Id="rId16" Type="http://schemas.openxmlformats.org/officeDocument/2006/relationships/image" Target="../media/image7.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4.bin"/><Relationship Id="rId5" Type="http://schemas.openxmlformats.org/officeDocument/2006/relationships/image" Target="../media/image11.jpeg"/><Relationship Id="rId15" Type="http://schemas.openxmlformats.org/officeDocument/2006/relationships/oleObject" Target="../embeddings/oleObject8.bin"/><Relationship Id="rId10" Type="http://schemas.openxmlformats.org/officeDocument/2006/relationships/oleObject" Target="../embeddings/oleObject3.bin"/><Relationship Id="rId4" Type="http://schemas.openxmlformats.org/officeDocument/2006/relationships/image" Target="../media/image10.jpeg"/><Relationship Id="rId9" Type="http://schemas.openxmlformats.org/officeDocument/2006/relationships/image" Target="../media/image9.wmf"/><Relationship Id="rId1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6.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9.bin"/><Relationship Id="rId10" Type="http://schemas.openxmlformats.org/officeDocument/2006/relationships/image" Target="../media/image14.wmf"/><Relationship Id="rId4" Type="http://schemas.openxmlformats.org/officeDocument/2006/relationships/image" Target="../media/image15.png"/><Relationship Id="rId9"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8.xml"/><Relationship Id="rId7" Type="http://schemas.openxmlformats.org/officeDocument/2006/relationships/image" Target="../media/image1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16.wmf"/><Relationship Id="rId4" Type="http://schemas.openxmlformats.org/officeDocument/2006/relationships/oleObject" Target="../embeddings/oleObject12.bin"/><Relationship Id="rId9" Type="http://schemas.openxmlformats.org/officeDocument/2006/relationships/image" Target="../media/image1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2" name="Rectangle 21"/>
          <p:cNvSpPr/>
          <p:nvPr/>
        </p:nvSpPr>
        <p:spPr>
          <a:xfrm>
            <a:off x="7422759" y="6450327"/>
            <a:ext cx="4973781" cy="369332"/>
          </a:xfrm>
          <a:prstGeom prst="rect">
            <a:avLst/>
          </a:prstGeom>
        </p:spPr>
        <p:txBody>
          <a:bodyPr wrap="square">
            <a:spAutoFit/>
          </a:bodyPr>
          <a:lstStyle/>
          <a:p>
            <a:r>
              <a:rPr lang="en-US" dirty="0"/>
              <a:t>https://www.youtube.com/@AmelOline/videos</a:t>
            </a:r>
          </a:p>
        </p:txBody>
      </p:sp>
      <p:sp>
        <p:nvSpPr>
          <p:cNvPr id="23" name="Rectangle 22"/>
          <p:cNvSpPr/>
          <p:nvPr/>
        </p:nvSpPr>
        <p:spPr>
          <a:xfrm>
            <a:off x="9121598" y="6217708"/>
            <a:ext cx="3070402" cy="369332"/>
          </a:xfrm>
          <a:prstGeom prst="rect">
            <a:avLst/>
          </a:prstGeom>
        </p:spPr>
        <p:txBody>
          <a:bodyPr wrap="square">
            <a:spAutoFit/>
          </a:bodyPr>
          <a:lstStyle/>
          <a:p>
            <a:r>
              <a:rPr lang="en-US" dirty="0"/>
              <a:t>https://github.com/siagianp</a:t>
            </a:r>
          </a:p>
        </p:txBody>
      </p:sp>
      <p:sp>
        <p:nvSpPr>
          <p:cNvPr id="2" name="Rectangle 1"/>
          <p:cNvSpPr/>
          <p:nvPr/>
        </p:nvSpPr>
        <p:spPr>
          <a:xfrm>
            <a:off x="348815" y="6476673"/>
            <a:ext cx="7073944" cy="369332"/>
          </a:xfrm>
          <a:prstGeom prst="rect">
            <a:avLst/>
          </a:prstGeom>
        </p:spPr>
        <p:txBody>
          <a:bodyPr wrap="square">
            <a:spAutoFit/>
          </a:bodyPr>
          <a:lstStyle/>
          <a:p>
            <a:r>
              <a:rPr lang="en-US" dirty="0"/>
              <a:t>https</a:t>
            </a:r>
            <a:r>
              <a:rPr lang="en-US" dirty="0" smtClean="0"/>
              <a:t>://github.com/amelcharolinesgn2/IoT_simulator-mqtt-NodeRed</a:t>
            </a:r>
            <a:endParaRPr lang="en-US" dirty="0"/>
          </a:p>
        </p:txBody>
      </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914363" y="2655435"/>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3138827" y="3783967"/>
            <a:ext cx="5287688" cy="5210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srgbClr val="002060"/>
                </a:solidFill>
              </a:rPr>
              <a:t>Chapter 5:</a:t>
            </a:r>
            <a:endParaRPr lang="en-US" dirty="0">
              <a:solidFill>
                <a:srgbClr val="00B0F0"/>
              </a:solidFill>
            </a:endParaRPr>
          </a:p>
        </p:txBody>
      </p:sp>
      <p:sp>
        <p:nvSpPr>
          <p:cNvPr id="27" name="Title 1"/>
          <p:cNvSpPr txBox="1">
            <a:spLocks/>
          </p:cNvSpPr>
          <p:nvPr/>
        </p:nvSpPr>
        <p:spPr>
          <a:xfrm>
            <a:off x="1645200" y="4241208"/>
            <a:ext cx="10515600" cy="132556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dirty="0">
                <a:solidFill>
                  <a:srgbClr val="00B0F0"/>
                </a:solidFill>
              </a:rPr>
              <a:t>Deep Learning</a:t>
            </a:r>
            <a:endParaRPr lang="en-US" dirty="0">
              <a:solidFill>
                <a:srgbClr val="00B0F0"/>
              </a:solidFill>
            </a:endParaRPr>
          </a:p>
        </p:txBody>
      </p:sp>
    </p:spTree>
    <p:extLst>
      <p:ext uri="{BB962C8B-B14F-4D97-AF65-F5344CB8AC3E}">
        <p14:creationId xmlns:p14="http://schemas.microsoft.com/office/powerpoint/2010/main" val="2821649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rot="5400000">
            <a:off x="5550217" y="2617302"/>
            <a:ext cx="5940000" cy="1435649"/>
          </a:xfrm>
          <a:prstGeom prst="rect">
            <a:avLst/>
          </a:prstGeom>
        </p:spPr>
      </p:pic>
      <p:pic>
        <p:nvPicPr>
          <p:cNvPr id="5" name="圖片 4"/>
          <p:cNvPicPr>
            <a:picLocks noChangeAspect="1"/>
          </p:cNvPicPr>
          <p:nvPr/>
        </p:nvPicPr>
        <p:blipFill>
          <a:blip r:embed="rId3"/>
          <a:stretch>
            <a:fillRect/>
          </a:stretch>
        </p:blipFill>
        <p:spPr>
          <a:xfrm rot="16200000">
            <a:off x="2650468" y="4736078"/>
            <a:ext cx="2160000" cy="711056"/>
          </a:xfrm>
          <a:prstGeom prst="rect">
            <a:avLst/>
          </a:prstGeom>
        </p:spPr>
      </p:pic>
      <p:pic>
        <p:nvPicPr>
          <p:cNvPr id="6" name="圖片 5"/>
          <p:cNvPicPr>
            <a:picLocks noChangeAspect="1"/>
          </p:cNvPicPr>
          <p:nvPr/>
        </p:nvPicPr>
        <p:blipFill>
          <a:blip r:embed="rId4"/>
          <a:stretch>
            <a:fillRect/>
          </a:stretch>
        </p:blipFill>
        <p:spPr>
          <a:xfrm flipV="1">
            <a:off x="5678004" y="1225508"/>
            <a:ext cx="951870" cy="5130000"/>
          </a:xfrm>
          <a:prstGeom prst="rect">
            <a:avLst/>
          </a:prstGeom>
        </p:spPr>
      </p:pic>
      <p:sp>
        <p:nvSpPr>
          <p:cNvPr id="8" name="文字方塊 7"/>
          <p:cNvSpPr txBox="1"/>
          <p:nvPr/>
        </p:nvSpPr>
        <p:spPr>
          <a:xfrm>
            <a:off x="3127225" y="3267469"/>
            <a:ext cx="121543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8 layers</a:t>
            </a:r>
            <a:endParaRPr lang="zh-TW" altLang="en-US" sz="2400" dirty="0"/>
          </a:p>
        </p:txBody>
      </p:sp>
      <p:sp>
        <p:nvSpPr>
          <p:cNvPr id="9" name="文字方塊 8"/>
          <p:cNvSpPr txBox="1"/>
          <p:nvPr/>
        </p:nvSpPr>
        <p:spPr>
          <a:xfrm>
            <a:off x="6077549" y="2089407"/>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19 layers</a:t>
            </a:r>
            <a:endParaRPr lang="zh-TW" altLang="en-US" sz="2400" dirty="0"/>
          </a:p>
        </p:txBody>
      </p:sp>
      <p:sp>
        <p:nvSpPr>
          <p:cNvPr id="10" name="文字方塊 9"/>
          <p:cNvSpPr txBox="1"/>
          <p:nvPr/>
        </p:nvSpPr>
        <p:spPr>
          <a:xfrm>
            <a:off x="8623194" y="1065630"/>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22 layers</a:t>
            </a:r>
            <a:endParaRPr lang="zh-TW" altLang="en-US" sz="2400" dirty="0"/>
          </a:p>
        </p:txBody>
      </p:sp>
      <p:sp>
        <p:nvSpPr>
          <p:cNvPr id="11" name="文字方塊 10"/>
          <p:cNvSpPr txBox="1"/>
          <p:nvPr/>
        </p:nvSpPr>
        <p:spPr>
          <a:xfrm>
            <a:off x="2417548" y="6214212"/>
            <a:ext cx="2464174" cy="461665"/>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5171336" y="6260152"/>
            <a:ext cx="1870262" cy="461665"/>
          </a:xfrm>
          <a:prstGeom prst="rect">
            <a:avLst/>
          </a:prstGeom>
          <a:noFill/>
        </p:spPr>
        <p:txBody>
          <a:bodyPr wrap="square" rtlCol="0">
            <a:spAutoFit/>
          </a:bodyPr>
          <a:lstStyle/>
          <a:p>
            <a:pPr algn="ctr"/>
            <a:r>
              <a:rPr lang="en-US" altLang="zh-TW" sz="2400" dirty="0"/>
              <a:t>VGG (2014)</a:t>
            </a:r>
            <a:endParaRPr lang="zh-TW" altLang="en-US" sz="2400" dirty="0"/>
          </a:p>
        </p:txBody>
      </p:sp>
      <p:sp>
        <p:nvSpPr>
          <p:cNvPr id="14" name="文字方塊 13"/>
          <p:cNvSpPr txBox="1"/>
          <p:nvPr/>
        </p:nvSpPr>
        <p:spPr>
          <a:xfrm>
            <a:off x="7477757" y="6228241"/>
            <a:ext cx="2450981" cy="461665"/>
          </a:xfrm>
          <a:prstGeom prst="rect">
            <a:avLst/>
          </a:prstGeom>
          <a:noFill/>
        </p:spPr>
        <p:txBody>
          <a:bodyPr wrap="square" rtlCol="0">
            <a:spAutoFit/>
          </a:bodyPr>
          <a:lstStyle/>
          <a:p>
            <a:pPr algn="ctr"/>
            <a:r>
              <a:rPr lang="en-US" altLang="zh-TW" sz="2400" dirty="0" err="1"/>
              <a:t>GoogleNet</a:t>
            </a:r>
            <a:r>
              <a:rPr lang="en-US" altLang="zh-TW" sz="2400" dirty="0"/>
              <a:t> (2014)</a:t>
            </a:r>
            <a:endParaRPr lang="zh-TW" altLang="en-US" sz="2400" dirty="0"/>
          </a:p>
        </p:txBody>
      </p:sp>
      <p:sp>
        <p:nvSpPr>
          <p:cNvPr id="15" name="文字方塊 14"/>
          <p:cNvSpPr txBox="1"/>
          <p:nvPr/>
        </p:nvSpPr>
        <p:spPr>
          <a:xfrm>
            <a:off x="2313648" y="4571388"/>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16" name="文字方塊 15"/>
          <p:cNvSpPr txBox="1"/>
          <p:nvPr/>
        </p:nvSpPr>
        <p:spPr>
          <a:xfrm>
            <a:off x="4577233" y="4016349"/>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17" name="文字方塊 16"/>
          <p:cNvSpPr txBox="1"/>
          <p:nvPr/>
        </p:nvSpPr>
        <p:spPr>
          <a:xfrm>
            <a:off x="7051495" y="3790509"/>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18" name="矩形 17"/>
          <p:cNvSpPr/>
          <p:nvPr/>
        </p:nvSpPr>
        <p:spPr>
          <a:xfrm>
            <a:off x="1838796" y="1853463"/>
            <a:ext cx="2503860" cy="923330"/>
          </a:xfrm>
          <a:prstGeom prst="rect">
            <a:avLst/>
          </a:prstGeom>
        </p:spPr>
        <p:txBody>
          <a:bodyPr wrap="square">
            <a:spAutoFit/>
          </a:bodyPr>
          <a:lstStyle/>
          <a:p>
            <a:r>
              <a:rPr lang="zh-TW" altLang="en-US" dirty="0"/>
              <a:t>http://cs231n.stanford.edu/slides/winter1516_lecture8.pdf</a:t>
            </a:r>
          </a:p>
        </p:txBody>
      </p:sp>
      <p:sp>
        <p:nvSpPr>
          <p:cNvPr id="12" name="文字方塊 11"/>
          <p:cNvSpPr txBox="1"/>
          <p:nvPr/>
        </p:nvSpPr>
        <p:spPr>
          <a:xfrm>
            <a:off x="1893439" y="258409"/>
            <a:ext cx="5325106" cy="584775"/>
          </a:xfrm>
          <a:prstGeom prst="rect">
            <a:avLst/>
          </a:prstGeom>
          <a:noFill/>
        </p:spPr>
        <p:txBody>
          <a:bodyPr wrap="square" rtlCol="0">
            <a:spAutoFit/>
          </a:bodyPr>
          <a:lstStyle/>
          <a:p>
            <a:pPr algn="ctr"/>
            <a:r>
              <a:rPr lang="en-US" altLang="zh-TW" sz="3200" dirty="0"/>
              <a:t>Deep = Many hidden layers</a:t>
            </a:r>
            <a:endParaRPr lang="zh-TW" altLang="en-US" sz="3200" dirty="0"/>
          </a:p>
        </p:txBody>
      </p:sp>
    </p:spTree>
    <p:extLst>
      <p:ext uri="{BB962C8B-B14F-4D97-AF65-F5344CB8AC3E}">
        <p14:creationId xmlns:p14="http://schemas.microsoft.com/office/powerpoint/2010/main" val="251160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3" grpId="0"/>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7617729" y="-420596"/>
            <a:ext cx="454038" cy="6480000"/>
          </a:xfrm>
          <a:prstGeom prst="rect">
            <a:avLst/>
          </a:prstGeom>
        </p:spPr>
      </p:pic>
      <p:pic>
        <p:nvPicPr>
          <p:cNvPr id="5" name="圖片 4"/>
          <p:cNvPicPr>
            <a:picLocks noChangeAspect="1"/>
          </p:cNvPicPr>
          <p:nvPr/>
        </p:nvPicPr>
        <p:blipFill>
          <a:blip r:embed="rId4"/>
          <a:stretch>
            <a:fillRect/>
          </a:stretch>
        </p:blipFill>
        <p:spPr>
          <a:xfrm rot="5400000">
            <a:off x="5548994" y="5398387"/>
            <a:ext cx="932400" cy="225354"/>
          </a:xfrm>
          <a:prstGeom prst="rect">
            <a:avLst/>
          </a:prstGeom>
        </p:spPr>
      </p:pic>
      <p:pic>
        <p:nvPicPr>
          <p:cNvPr id="6" name="圖片 5"/>
          <p:cNvPicPr>
            <a:picLocks noChangeAspect="1"/>
          </p:cNvPicPr>
          <p:nvPr/>
        </p:nvPicPr>
        <p:blipFill>
          <a:blip r:embed="rId5"/>
          <a:stretch>
            <a:fillRect/>
          </a:stretch>
        </p:blipFill>
        <p:spPr>
          <a:xfrm rot="16200000">
            <a:off x="2886159" y="5773421"/>
            <a:ext cx="255600" cy="84142"/>
          </a:xfrm>
          <a:prstGeom prst="rect">
            <a:avLst/>
          </a:prstGeom>
        </p:spPr>
      </p:pic>
      <p:pic>
        <p:nvPicPr>
          <p:cNvPr id="7" name="圖片 6"/>
          <p:cNvPicPr>
            <a:picLocks noChangeAspect="1"/>
          </p:cNvPicPr>
          <p:nvPr/>
        </p:nvPicPr>
        <p:blipFill>
          <a:blip r:embed="rId6"/>
          <a:stretch>
            <a:fillRect/>
          </a:stretch>
        </p:blipFill>
        <p:spPr>
          <a:xfrm flipV="1">
            <a:off x="4400876" y="5136892"/>
            <a:ext cx="149627" cy="806400"/>
          </a:xfrm>
          <a:prstGeom prst="rect">
            <a:avLst/>
          </a:prstGeom>
        </p:spPr>
      </p:pic>
      <p:pic>
        <p:nvPicPr>
          <p:cNvPr id="10" name="圖片 9"/>
          <p:cNvPicPr>
            <a:picLocks noChangeAspect="1"/>
          </p:cNvPicPr>
          <p:nvPr/>
        </p:nvPicPr>
        <p:blipFill>
          <a:blip r:embed="rId7"/>
          <a:stretch>
            <a:fillRect/>
          </a:stretch>
        </p:blipFill>
        <p:spPr>
          <a:xfrm>
            <a:off x="9202877" y="1640939"/>
            <a:ext cx="840310" cy="4276800"/>
          </a:xfrm>
          <a:prstGeom prst="rect">
            <a:avLst/>
          </a:prstGeom>
        </p:spPr>
      </p:pic>
      <p:sp>
        <p:nvSpPr>
          <p:cNvPr id="12" name="文字方塊 11"/>
          <p:cNvSpPr txBox="1"/>
          <p:nvPr/>
        </p:nvSpPr>
        <p:spPr>
          <a:xfrm>
            <a:off x="2261659" y="5927520"/>
            <a:ext cx="1449074" cy="830997"/>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3541258" y="5927519"/>
            <a:ext cx="1870262" cy="830997"/>
          </a:xfrm>
          <a:prstGeom prst="rect">
            <a:avLst/>
          </a:prstGeom>
          <a:noFill/>
        </p:spPr>
        <p:txBody>
          <a:bodyPr wrap="square" rtlCol="0">
            <a:spAutoFit/>
          </a:bodyPr>
          <a:lstStyle/>
          <a:p>
            <a:pPr algn="ctr"/>
            <a:r>
              <a:rPr lang="en-US" altLang="zh-TW" sz="2400" dirty="0"/>
              <a:t>VGG </a:t>
            </a:r>
          </a:p>
          <a:p>
            <a:pPr algn="ctr"/>
            <a:r>
              <a:rPr lang="en-US" altLang="zh-TW" sz="2400" dirty="0"/>
              <a:t>(2014)</a:t>
            </a:r>
            <a:endParaRPr lang="zh-TW" altLang="en-US" sz="2400" dirty="0"/>
          </a:p>
        </p:txBody>
      </p:sp>
      <p:sp>
        <p:nvSpPr>
          <p:cNvPr id="14" name="文字方塊 13"/>
          <p:cNvSpPr txBox="1"/>
          <p:nvPr/>
        </p:nvSpPr>
        <p:spPr>
          <a:xfrm>
            <a:off x="4789705" y="5898490"/>
            <a:ext cx="2450981" cy="830997"/>
          </a:xfrm>
          <a:prstGeom prst="rect">
            <a:avLst/>
          </a:prstGeom>
          <a:noFill/>
        </p:spPr>
        <p:txBody>
          <a:bodyPr wrap="square" rtlCol="0">
            <a:spAutoFit/>
          </a:bodyPr>
          <a:lstStyle/>
          <a:p>
            <a:pPr algn="ctr"/>
            <a:r>
              <a:rPr lang="en-US" altLang="zh-TW" sz="2400" dirty="0" err="1"/>
              <a:t>GoogleNet</a:t>
            </a:r>
            <a:r>
              <a:rPr lang="en-US" altLang="zh-TW" sz="2400" dirty="0"/>
              <a:t> </a:t>
            </a:r>
          </a:p>
          <a:p>
            <a:pPr algn="ctr"/>
            <a:r>
              <a:rPr lang="en-US" altLang="zh-TW" sz="2400" dirty="0"/>
              <a:t>(2014)</a:t>
            </a:r>
            <a:endParaRPr lang="zh-TW" altLang="en-US" sz="2400" dirty="0"/>
          </a:p>
        </p:txBody>
      </p:sp>
      <p:sp>
        <p:nvSpPr>
          <p:cNvPr id="15" name="文字方塊 14"/>
          <p:cNvSpPr txBox="1"/>
          <p:nvPr/>
        </p:nvSpPr>
        <p:spPr>
          <a:xfrm>
            <a:off x="6127788" y="1179275"/>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152 layers</a:t>
            </a:r>
            <a:endParaRPr lang="zh-TW" altLang="en-US" sz="2400" dirty="0"/>
          </a:p>
        </p:txBody>
      </p:sp>
      <p:sp>
        <p:nvSpPr>
          <p:cNvPr id="17" name="文字方塊 16"/>
          <p:cNvSpPr txBox="1"/>
          <p:nvPr/>
        </p:nvSpPr>
        <p:spPr>
          <a:xfrm>
            <a:off x="6574100" y="4255316"/>
            <a:ext cx="1270000" cy="461665"/>
          </a:xfrm>
          <a:prstGeom prst="rect">
            <a:avLst/>
          </a:prstGeom>
          <a:noFill/>
        </p:spPr>
        <p:txBody>
          <a:bodyPr wrap="square" rtlCol="0">
            <a:spAutoFit/>
          </a:bodyPr>
          <a:lstStyle/>
          <a:p>
            <a:pPr algn="ctr"/>
            <a:r>
              <a:rPr lang="en-US" altLang="zh-TW" sz="2400" dirty="0">
                <a:solidFill>
                  <a:srgbClr val="FF0000"/>
                </a:solidFill>
              </a:rPr>
              <a:t>3.57%</a:t>
            </a:r>
            <a:endParaRPr lang="zh-TW" altLang="en-US" sz="2400" dirty="0">
              <a:solidFill>
                <a:srgbClr val="FF0000"/>
              </a:solidFill>
            </a:endParaRPr>
          </a:p>
        </p:txBody>
      </p:sp>
      <p:sp>
        <p:nvSpPr>
          <p:cNvPr id="18" name="文字方塊 17"/>
          <p:cNvSpPr txBox="1"/>
          <p:nvPr/>
        </p:nvSpPr>
        <p:spPr>
          <a:xfrm>
            <a:off x="6574101" y="5921900"/>
            <a:ext cx="2450981" cy="830997"/>
          </a:xfrm>
          <a:prstGeom prst="rect">
            <a:avLst/>
          </a:prstGeom>
          <a:noFill/>
        </p:spPr>
        <p:txBody>
          <a:bodyPr wrap="square" rtlCol="0">
            <a:spAutoFit/>
          </a:bodyPr>
          <a:lstStyle/>
          <a:p>
            <a:pPr algn="ctr"/>
            <a:r>
              <a:rPr lang="en-US" altLang="zh-TW" sz="2400" dirty="0"/>
              <a:t>Residual Net </a:t>
            </a:r>
          </a:p>
          <a:p>
            <a:pPr algn="ctr"/>
            <a:r>
              <a:rPr lang="en-US" altLang="zh-TW" sz="2400" dirty="0"/>
              <a:t>(2015)</a:t>
            </a:r>
            <a:endParaRPr lang="zh-TW" altLang="en-US" sz="2400" dirty="0"/>
          </a:p>
        </p:txBody>
      </p:sp>
      <p:sp>
        <p:nvSpPr>
          <p:cNvPr id="19" name="文字方塊 18"/>
          <p:cNvSpPr txBox="1"/>
          <p:nvPr/>
        </p:nvSpPr>
        <p:spPr>
          <a:xfrm>
            <a:off x="8982825" y="5943293"/>
            <a:ext cx="1157567" cy="830997"/>
          </a:xfrm>
          <a:prstGeom prst="rect">
            <a:avLst/>
          </a:prstGeom>
          <a:noFill/>
        </p:spPr>
        <p:txBody>
          <a:bodyPr wrap="square" rtlCol="0">
            <a:spAutoFit/>
          </a:bodyPr>
          <a:lstStyle/>
          <a:p>
            <a:pPr algn="ctr"/>
            <a:r>
              <a:rPr lang="en-US" altLang="zh-TW" sz="2400" dirty="0"/>
              <a:t>Taipei</a:t>
            </a:r>
          </a:p>
          <a:p>
            <a:pPr algn="ctr"/>
            <a:r>
              <a:rPr lang="en-US" altLang="zh-TW" sz="2400" dirty="0"/>
              <a:t>101</a:t>
            </a:r>
            <a:endParaRPr lang="zh-TW" altLang="en-US" sz="2400" dirty="0"/>
          </a:p>
        </p:txBody>
      </p:sp>
      <p:sp>
        <p:nvSpPr>
          <p:cNvPr id="20" name="文字方塊 19"/>
          <p:cNvSpPr txBox="1"/>
          <p:nvPr/>
        </p:nvSpPr>
        <p:spPr>
          <a:xfrm>
            <a:off x="8706194" y="1153595"/>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101 layers</a:t>
            </a:r>
            <a:endParaRPr lang="zh-TW" altLang="en-US" sz="2400" dirty="0"/>
          </a:p>
        </p:txBody>
      </p:sp>
      <p:sp>
        <p:nvSpPr>
          <p:cNvPr id="24" name="文字方塊 23"/>
          <p:cNvSpPr txBox="1"/>
          <p:nvPr/>
        </p:nvSpPr>
        <p:spPr>
          <a:xfrm>
            <a:off x="1748124" y="5529772"/>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25" name="文字方塊 24"/>
          <p:cNvSpPr txBox="1"/>
          <p:nvPr/>
        </p:nvSpPr>
        <p:spPr>
          <a:xfrm>
            <a:off x="3352754" y="5289960"/>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26" name="文字方塊 25"/>
          <p:cNvSpPr txBox="1"/>
          <p:nvPr/>
        </p:nvSpPr>
        <p:spPr>
          <a:xfrm>
            <a:off x="4842821" y="5301373"/>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21" name="文字方塊 20"/>
          <p:cNvSpPr txBox="1"/>
          <p:nvPr/>
        </p:nvSpPr>
        <p:spPr>
          <a:xfrm>
            <a:off x="1893439" y="258409"/>
            <a:ext cx="5325106" cy="584775"/>
          </a:xfrm>
          <a:prstGeom prst="rect">
            <a:avLst/>
          </a:prstGeom>
          <a:noFill/>
        </p:spPr>
        <p:txBody>
          <a:bodyPr wrap="square" rtlCol="0">
            <a:spAutoFit/>
          </a:bodyPr>
          <a:lstStyle/>
          <a:p>
            <a:pPr algn="ctr"/>
            <a:r>
              <a:rPr lang="en-US" altLang="zh-TW" sz="3200" dirty="0"/>
              <a:t>Deep = Many hidden layers</a:t>
            </a:r>
            <a:endParaRPr lang="zh-TW" altLang="en-US" sz="3200" dirty="0"/>
          </a:p>
        </p:txBody>
      </p:sp>
      <p:sp>
        <p:nvSpPr>
          <p:cNvPr id="22" name="文字方塊 21"/>
          <p:cNvSpPr txBox="1"/>
          <p:nvPr/>
        </p:nvSpPr>
        <p:spPr>
          <a:xfrm>
            <a:off x="2061541" y="2458509"/>
            <a:ext cx="1480558" cy="830997"/>
          </a:xfrm>
          <a:prstGeom prst="rect">
            <a:avLst/>
          </a:prstGeom>
          <a:noFill/>
        </p:spPr>
        <p:txBody>
          <a:bodyPr wrap="square" rtlCol="0">
            <a:spAutoFit/>
          </a:bodyPr>
          <a:lstStyle/>
          <a:p>
            <a:pPr algn="ctr"/>
            <a:r>
              <a:rPr lang="en-US" altLang="zh-TW" sz="2400" dirty="0"/>
              <a:t>Special </a:t>
            </a:r>
          </a:p>
          <a:p>
            <a:pPr algn="ctr"/>
            <a:r>
              <a:rPr lang="en-US" altLang="zh-TW" sz="2400" dirty="0"/>
              <a:t>structure</a:t>
            </a:r>
            <a:endParaRPr lang="zh-TW" altLang="en-US" sz="2400" dirty="0"/>
          </a:p>
        </p:txBody>
      </p:sp>
      <p:cxnSp>
        <p:nvCxnSpPr>
          <p:cNvPr id="27" name="直線單箭頭接點 26"/>
          <p:cNvCxnSpPr/>
          <p:nvPr/>
        </p:nvCxnSpPr>
        <p:spPr>
          <a:xfrm flipV="1">
            <a:off x="4369981" y="3440761"/>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607574" y="2277151"/>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3607574" y="3129949"/>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單箭頭接點 36"/>
          <p:cNvCxnSpPr/>
          <p:nvPr/>
        </p:nvCxnSpPr>
        <p:spPr>
          <a:xfrm flipV="1">
            <a:off x="4371356" y="2596465"/>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4371356" y="1743667"/>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3682866" y="234680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0" name="橢圓 39"/>
          <p:cNvSpPr/>
          <p:nvPr/>
        </p:nvSpPr>
        <p:spPr>
          <a:xfrm>
            <a:off x="3929927"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1" name="橢圓 40"/>
          <p:cNvSpPr/>
          <p:nvPr/>
        </p:nvSpPr>
        <p:spPr>
          <a:xfrm>
            <a:off x="4185220"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2" name="橢圓 41"/>
          <p:cNvSpPr/>
          <p:nvPr/>
        </p:nvSpPr>
        <p:spPr>
          <a:xfrm>
            <a:off x="4424875" y="2349351"/>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3" name="橢圓 42"/>
          <p:cNvSpPr/>
          <p:nvPr/>
        </p:nvSpPr>
        <p:spPr>
          <a:xfrm>
            <a:off x="4667525"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4" name="橢圓 43"/>
          <p:cNvSpPr/>
          <p:nvPr/>
        </p:nvSpPr>
        <p:spPr>
          <a:xfrm>
            <a:off x="4927229" y="234616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5" name="橢圓 44"/>
          <p:cNvSpPr/>
          <p:nvPr/>
        </p:nvSpPr>
        <p:spPr>
          <a:xfrm>
            <a:off x="3682866" y="314532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6" name="橢圓 45"/>
          <p:cNvSpPr/>
          <p:nvPr/>
        </p:nvSpPr>
        <p:spPr>
          <a:xfrm>
            <a:off x="3929927"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7" name="橢圓 46"/>
          <p:cNvSpPr/>
          <p:nvPr/>
        </p:nvSpPr>
        <p:spPr>
          <a:xfrm>
            <a:off x="4185220"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8" name="橢圓 47"/>
          <p:cNvSpPr/>
          <p:nvPr/>
        </p:nvSpPr>
        <p:spPr>
          <a:xfrm>
            <a:off x="4424875" y="3147872"/>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9" name="橢圓 48"/>
          <p:cNvSpPr/>
          <p:nvPr/>
        </p:nvSpPr>
        <p:spPr>
          <a:xfrm>
            <a:off x="4667525"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0" name="橢圓 49"/>
          <p:cNvSpPr/>
          <p:nvPr/>
        </p:nvSpPr>
        <p:spPr>
          <a:xfrm>
            <a:off x="4927229" y="314468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cxnSp>
        <p:nvCxnSpPr>
          <p:cNvPr id="51" name="直線接點 50"/>
          <p:cNvCxnSpPr/>
          <p:nvPr/>
        </p:nvCxnSpPr>
        <p:spPr>
          <a:xfrm>
            <a:off x="4370338" y="3722251"/>
            <a:ext cx="11367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5507110" y="2109122"/>
            <a:ext cx="0" cy="15688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4425353" y="2109122"/>
            <a:ext cx="1040141"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7518401" y="2582804"/>
            <a:ext cx="553367" cy="7887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2056734" y="1673579"/>
            <a:ext cx="3674221" cy="2439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p:cNvCxnSpPr>
            <a:cxnSpLocks/>
          </p:cNvCxnSpPr>
          <p:nvPr/>
        </p:nvCxnSpPr>
        <p:spPr>
          <a:xfrm flipH="1" flipV="1">
            <a:off x="5719384" y="1672463"/>
            <a:ext cx="1799017" cy="9103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a:cxnSpLocks/>
          </p:cNvCxnSpPr>
          <p:nvPr/>
        </p:nvCxnSpPr>
        <p:spPr>
          <a:xfrm flipH="1">
            <a:off x="5742526" y="3392377"/>
            <a:ext cx="1752733" cy="7211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056734" y="4207262"/>
            <a:ext cx="3692935" cy="923330"/>
          </a:xfrm>
          <a:prstGeom prst="rect">
            <a:avLst/>
          </a:prstGeom>
        </p:spPr>
        <p:txBody>
          <a:bodyPr wrap="square">
            <a:spAutoFit/>
          </a:bodyPr>
          <a:lstStyle/>
          <a:p>
            <a:r>
              <a:rPr lang="en-US" altLang="zh-TW" dirty="0"/>
              <a:t>Ref: </a:t>
            </a:r>
            <a:r>
              <a:rPr lang="zh-TW" altLang="en-US" dirty="0"/>
              <a:t>https://www.youtube.com/watch?v=dxB6299gpvI</a:t>
            </a:r>
          </a:p>
        </p:txBody>
      </p:sp>
    </p:spTree>
    <p:extLst>
      <p:ext uri="{BB962C8B-B14F-4D97-AF65-F5344CB8AC3E}">
        <p14:creationId xmlns:p14="http://schemas.microsoft.com/office/powerpoint/2010/main" val="182415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2" grpId="0"/>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5" grpId="0" animBg="1"/>
      <p:bldP spid="56"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字方塊 7"/>
              <p:cNvSpPr txBox="1"/>
              <p:nvPr/>
            </p:nvSpPr>
            <p:spPr>
              <a:xfrm>
                <a:off x="2742012" y="5073420"/>
                <a:ext cx="49186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2742012" y="5073420"/>
                <a:ext cx="4918654" cy="430887"/>
              </a:xfrm>
              <a:prstGeom prst="rect">
                <a:avLst/>
              </a:prstGeom>
              <a:blipFill>
                <a:blip r:embed="rId4"/>
                <a:stretch>
                  <a:fillRect/>
                </a:stretch>
              </a:blipFill>
            </p:spPr>
            <p:txBody>
              <a:bodyPr/>
              <a:lstStyle/>
              <a:p>
                <a:r>
                  <a:rPr lang="en-US">
                    <a:noFill/>
                  </a:rPr>
                  <a:t> </a:t>
                </a:r>
              </a:p>
            </p:txBody>
          </p:sp>
        </mc:Fallback>
      </mc:AlternateContent>
      <p:sp>
        <p:nvSpPr>
          <p:cNvPr id="2" name="標題 1"/>
          <p:cNvSpPr>
            <a:spLocks noGrp="1"/>
          </p:cNvSpPr>
          <p:nvPr>
            <p:ph type="title"/>
          </p:nvPr>
        </p:nvSpPr>
        <p:spPr/>
        <p:txBody>
          <a:bodyPr/>
          <a:lstStyle/>
          <a:p>
            <a:r>
              <a:rPr lang="en-US" altLang="zh-TW" dirty="0"/>
              <a:t>Matrix Operation</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100" name="Object 12"/>
          <p:cNvGraphicFramePr>
            <a:graphicFrameLocks noChangeAspect="1"/>
          </p:cNvGraphicFramePr>
          <p:nvPr>
            <p:extLst/>
          </p:nvPr>
        </p:nvGraphicFramePr>
        <p:xfrm>
          <a:off x="9831921" y="3494489"/>
          <a:ext cx="379412" cy="461963"/>
        </p:xfrm>
        <a:graphic>
          <a:graphicData uri="http://schemas.openxmlformats.org/presentationml/2006/ole">
            <mc:AlternateContent xmlns:mc="http://schemas.openxmlformats.org/markup-compatibility/2006">
              <mc:Choice xmlns:v="urn:schemas-microsoft-com:vml" Requires="v">
                <p:oleObj spid="_x0000_s16420" name="方程式" r:id="rId5" imgW="177480" imgH="215640" progId="Equation.3">
                  <p:embed/>
                </p:oleObj>
              </mc:Choice>
              <mc:Fallback>
                <p:oleObj name="方程式" r:id="rId5" imgW="177480" imgH="215640" progId="Equation.3">
                  <p:embed/>
                  <p:pic>
                    <p:nvPicPr>
                      <p:cNvPr id="100" name="Object 12"/>
                      <p:cNvPicPr>
                        <a:picLocks noChangeAspect="1" noChangeArrowheads="1"/>
                      </p:cNvPicPr>
                      <p:nvPr/>
                    </p:nvPicPr>
                    <p:blipFill>
                      <a:blip r:embed="rId6"/>
                      <a:srcRect/>
                      <a:stretch>
                        <a:fillRect/>
                      </a:stretch>
                    </p:blipFill>
                    <p:spPr bwMode="auto">
                      <a:xfrm>
                        <a:off x="9831921" y="3494489"/>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 name="Object 12"/>
          <p:cNvGraphicFramePr>
            <a:graphicFrameLocks noChangeAspect="1"/>
          </p:cNvGraphicFramePr>
          <p:nvPr>
            <p:extLst/>
          </p:nvPr>
        </p:nvGraphicFramePr>
        <p:xfrm>
          <a:off x="9844089" y="1838347"/>
          <a:ext cx="352425" cy="461963"/>
        </p:xfrm>
        <a:graphic>
          <a:graphicData uri="http://schemas.openxmlformats.org/presentationml/2006/ole">
            <mc:AlternateContent xmlns:mc="http://schemas.openxmlformats.org/markup-compatibility/2006">
              <mc:Choice xmlns:v="urn:schemas-microsoft-com:vml" Requires="v">
                <p:oleObj spid="_x0000_s16421" name="方程式" r:id="rId7" imgW="164880" imgH="215640" progId="Equation.3">
                  <p:embed/>
                </p:oleObj>
              </mc:Choice>
              <mc:Fallback>
                <p:oleObj name="方程式" r:id="rId7" imgW="164880" imgH="215640" progId="Equation.3">
                  <p:embed/>
                  <p:pic>
                    <p:nvPicPr>
                      <p:cNvPr id="101" name="Object 12"/>
                      <p:cNvPicPr>
                        <a:picLocks noChangeAspect="1" noChangeArrowheads="1"/>
                      </p:cNvPicPr>
                      <p:nvPr/>
                    </p:nvPicPr>
                    <p:blipFill>
                      <a:blip r:embed="rId8"/>
                      <a:srcRect/>
                      <a:stretch>
                        <a:fillRect/>
                      </a:stretch>
                    </p:blipFill>
                    <p:spPr bwMode="auto">
                      <a:xfrm>
                        <a:off x="9844089" y="183834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solidFill>
                  <a:srgbClr val="FFC000"/>
                </a:solidFill>
              </a:rPr>
              <a:t>-2</a:t>
            </a:r>
            <a:endParaRPr lang="zh-TW" altLang="en-US" sz="2400" dirty="0">
              <a:solidFill>
                <a:srgbClr val="FFC000"/>
              </a:solidFill>
            </a:endParaRPr>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7" name="矩形 116"/>
          <p:cNvSpPr/>
          <p:nvPr/>
        </p:nvSpPr>
        <p:spPr>
          <a:xfrm>
            <a:off x="3995152" y="26576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4222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4011760" y="2651190"/>
            <a:ext cx="441679" cy="461665"/>
          </a:xfrm>
          <a:prstGeom prst="rect">
            <a:avLst/>
          </a:prstGeom>
          <a:noFill/>
        </p:spPr>
        <p:txBody>
          <a:bodyPr wrap="square" rtlCol="0">
            <a:spAutoFit/>
          </a:bodyPr>
          <a:lstStyle/>
          <a:p>
            <a:pPr algn="ctr"/>
            <a:r>
              <a:rPr lang="en-US" altLang="zh-TW" sz="2400" dirty="0">
                <a:solidFill>
                  <a:srgbClr val="00B050"/>
                </a:solidFill>
              </a:rPr>
              <a:t>1</a:t>
            </a:r>
            <a:endParaRPr lang="zh-TW" altLang="en-US" sz="2400" dirty="0">
              <a:solidFill>
                <a:srgbClr val="00B050"/>
              </a:solidFill>
            </a:endParaRPr>
          </a:p>
        </p:txBody>
      </p:sp>
      <p:sp>
        <p:nvSpPr>
          <p:cNvPr id="132" name="矩形 131"/>
          <p:cNvSpPr/>
          <p:nvPr/>
        </p:nvSpPr>
        <p:spPr>
          <a:xfrm>
            <a:off x="4004677" y="420698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4231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021285" y="4200529"/>
            <a:ext cx="441679"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a:noFill/>
        </p:spPr>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a:noFill/>
        </p:spPr>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3" name="文字方塊 2"/>
              <p:cNvSpPr txBox="1"/>
              <p:nvPr/>
            </p:nvSpPr>
            <p:spPr>
              <a:xfrm>
                <a:off x="5159333" y="4932536"/>
                <a:ext cx="810478"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00FF"/>
                              </a:solidFill>
                              <a:latin typeface="Cambria Math" panose="02040503050406030204" pitchFamily="18" charset="0"/>
                            </a:rPr>
                          </m:ctrlPr>
                        </m:dPr>
                        <m:e>
                          <m:m>
                            <m:mPr>
                              <m:mcs>
                                <m:mc>
                                  <m:mcPr>
                                    <m:count m:val="1"/>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rPr>
                                  <m:t>1</m:t>
                                </m:r>
                              </m:e>
                            </m:mr>
                            <m:mr>
                              <m:e>
                                <m:r>
                                  <a:rPr lang="en-US" altLang="zh-TW" sz="2800" i="1">
                                    <a:solidFill>
                                      <a:srgbClr val="0000FF"/>
                                    </a:solidFill>
                                    <a:latin typeface="Cambria Math" panose="02040503050406030204" pitchFamily="18" charset="0"/>
                                  </a:rPr>
                                  <m:t>−1</m:t>
                                </m:r>
                              </m:e>
                            </m:mr>
                          </m:m>
                        </m:e>
                      </m:d>
                    </m:oMath>
                  </m:oMathPara>
                </a14:m>
                <a:endParaRPr lang="zh-TW" altLang="en-US" sz="2800" dirty="0">
                  <a:solidFill>
                    <a:srgbClr val="0000FF"/>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5159333" y="4932536"/>
                <a:ext cx="810478" cy="71564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69"/>
              <p:cNvSpPr txBox="1"/>
              <p:nvPr/>
            </p:nvSpPr>
            <p:spPr>
              <a:xfrm>
                <a:off x="3395122" y="4931042"/>
                <a:ext cx="1636025"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FFC000"/>
                              </a:solidFill>
                              <a:latin typeface="Cambria Math" panose="02040503050406030204" pitchFamily="18" charset="0"/>
                            </a:rPr>
                          </m:ctrlPr>
                        </m:dPr>
                        <m:e>
                          <m:m>
                            <m:mPr>
                              <m:mcs>
                                <m:mc>
                                  <m:mcPr>
                                    <m:count m:val="2"/>
                                    <m:mcJc m:val="center"/>
                                  </m:mcPr>
                                </m:mc>
                              </m:mcs>
                              <m:ctrlPr>
                                <a:rPr lang="en-US" altLang="zh-TW" sz="2800" i="1">
                                  <a:solidFill>
                                    <a:srgbClr val="FFC000"/>
                                  </a:solidFill>
                                  <a:latin typeface="Cambria Math" panose="02040503050406030204" pitchFamily="18" charset="0"/>
                                </a:rPr>
                              </m:ctrlPr>
                            </m:mPr>
                            <m:mr>
                              <m:e>
                                <m:r>
                                  <m:rPr>
                                    <m:brk m:alnAt="7"/>
                                  </m:rPr>
                                  <a:rPr lang="en-US" altLang="zh-TW" sz="2800" i="1">
                                    <a:solidFill>
                                      <a:srgbClr val="FFC000"/>
                                    </a:solidFill>
                                    <a:latin typeface="Cambria Math" panose="02040503050406030204" pitchFamily="18" charset="0"/>
                                  </a:rPr>
                                  <m:t>1</m:t>
                                </m:r>
                              </m:e>
                              <m:e>
                                <m:r>
                                  <a:rPr lang="en-US" altLang="zh-TW" sz="2800" i="1">
                                    <a:solidFill>
                                      <a:srgbClr val="FFC000"/>
                                    </a:solidFill>
                                    <a:latin typeface="Cambria Math" panose="02040503050406030204" pitchFamily="18" charset="0"/>
                                  </a:rPr>
                                  <m:t>−2</m:t>
                                </m:r>
                              </m:e>
                            </m:mr>
                            <m:mr>
                              <m:e>
                                <m:r>
                                  <a:rPr lang="en-US" altLang="zh-TW" sz="2800" i="1">
                                    <a:solidFill>
                                      <a:srgbClr val="FFC000"/>
                                    </a:solidFill>
                                    <a:latin typeface="Cambria Math" panose="02040503050406030204" pitchFamily="18" charset="0"/>
                                  </a:rPr>
                                  <m:t>−1</m:t>
                                </m:r>
                              </m:e>
                              <m:e>
                                <m:r>
                                  <a:rPr lang="en-US" altLang="zh-TW" sz="2800" i="1">
                                    <a:solidFill>
                                      <a:srgbClr val="FFC000"/>
                                    </a:solidFill>
                                    <a:latin typeface="Cambria Math" panose="02040503050406030204" pitchFamily="18" charset="0"/>
                                  </a:rPr>
                                  <m:t>1</m:t>
                                </m:r>
                              </m:e>
                            </m:mr>
                          </m:m>
                        </m:e>
                      </m:d>
                    </m:oMath>
                  </m:oMathPara>
                </a14:m>
                <a:endParaRPr lang="zh-TW" altLang="en-US" sz="2800" dirty="0">
                  <a:solidFill>
                    <a:srgbClr val="FFC000"/>
                  </a:solidFill>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3395122" y="4931042"/>
                <a:ext cx="1636025" cy="71564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文字方塊 70"/>
              <p:cNvSpPr txBox="1"/>
              <p:nvPr/>
            </p:nvSpPr>
            <p:spPr>
              <a:xfrm>
                <a:off x="6164995" y="5085250"/>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6164995" y="5085250"/>
                <a:ext cx="349455" cy="43088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6665874" y="4921977"/>
                <a:ext cx="542776"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B050"/>
                              </a:solidFill>
                              <a:latin typeface="Cambria Math" panose="02040503050406030204" pitchFamily="18" charset="0"/>
                            </a:rPr>
                          </m:ctrlPr>
                        </m:dPr>
                        <m:e>
                          <m:m>
                            <m:mPr>
                              <m:mcs>
                                <m:mc>
                                  <m:mcPr>
                                    <m:count m:val="1"/>
                                    <m:mcJc m:val="center"/>
                                  </m:mcPr>
                                </m:mc>
                              </m:mcs>
                              <m:ctrlPr>
                                <a:rPr lang="en-US" altLang="zh-TW" sz="2800" i="1">
                                  <a:solidFill>
                                    <a:srgbClr val="00B050"/>
                                  </a:solidFill>
                                  <a:latin typeface="Cambria Math" panose="02040503050406030204" pitchFamily="18" charset="0"/>
                                </a:rPr>
                              </m:ctrlPr>
                            </m:mPr>
                            <m:mr>
                              <m:e>
                                <m:r>
                                  <m:rPr>
                                    <m:brk m:alnAt="7"/>
                                  </m:rPr>
                                  <a:rPr lang="en-US" altLang="zh-TW" sz="2800" i="1">
                                    <a:solidFill>
                                      <a:srgbClr val="00B050"/>
                                    </a:solidFill>
                                    <a:latin typeface="Cambria Math" panose="02040503050406030204" pitchFamily="18" charset="0"/>
                                  </a:rPr>
                                  <m:t>1</m:t>
                                </m:r>
                              </m:e>
                            </m:mr>
                            <m:mr>
                              <m:e>
                                <m:r>
                                  <a:rPr lang="en-US" altLang="zh-TW" sz="2800" i="1">
                                    <a:solidFill>
                                      <a:srgbClr val="00B050"/>
                                    </a:solidFill>
                                    <a:latin typeface="Cambria Math" panose="02040503050406030204" pitchFamily="18" charset="0"/>
                                  </a:rPr>
                                  <m:t>0</m:t>
                                </m:r>
                              </m:e>
                            </m:mr>
                          </m:m>
                        </m:e>
                      </m:d>
                    </m:oMath>
                  </m:oMathPara>
                </a14:m>
                <a:endParaRPr lang="zh-TW" altLang="en-US" sz="2800" dirty="0">
                  <a:solidFill>
                    <a:srgbClr val="00B050"/>
                  </a:solidFill>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6665874" y="4921977"/>
                <a:ext cx="542776" cy="71846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67"/>
              <p:cNvSpPr txBox="1"/>
              <p:nvPr/>
            </p:nvSpPr>
            <p:spPr>
              <a:xfrm>
                <a:off x="8282906" y="4919562"/>
                <a:ext cx="1014059"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0000FF"/>
                              </a:solidFill>
                              <a:latin typeface="Cambria Math" panose="02040503050406030204" pitchFamily="18" charset="0"/>
                            </a:rPr>
                          </m:ctrlPr>
                        </m:dPr>
                        <m:e>
                          <m:m>
                            <m:mPr>
                              <m:mcs>
                                <m:mc>
                                  <m:mcPr>
                                    <m:count m:val="1"/>
                                    <m:mcJc m:val="center"/>
                                  </m:mcPr>
                                </m:mc>
                              </m:mcs>
                              <m:ctrlPr>
                                <a:rPr lang="en-US" altLang="zh-TW" sz="2800" i="1">
                                  <a:solidFill>
                                    <a:srgbClr val="0000FF"/>
                                  </a:solidFill>
                                  <a:latin typeface="Cambria Math" panose="02040503050406030204" pitchFamily="18" charset="0"/>
                                </a:rPr>
                              </m:ctrlPr>
                            </m:mPr>
                            <m:mr>
                              <m:e>
                                <m:r>
                                  <m:rPr>
                                    <m:brk m:alnAt="7"/>
                                  </m:rPr>
                                  <a:rPr lang="en-US" altLang="zh-TW" sz="2800" i="1">
                                    <a:solidFill>
                                      <a:srgbClr val="0000FF"/>
                                    </a:solidFill>
                                    <a:latin typeface="Cambria Math" panose="02040503050406030204" pitchFamily="18" charset="0"/>
                                  </a:rPr>
                                  <m:t>0</m:t>
                                </m:r>
                                <m:r>
                                  <a:rPr lang="en-US" altLang="zh-TW" sz="2800" i="1">
                                    <a:solidFill>
                                      <a:srgbClr val="0000FF"/>
                                    </a:solidFill>
                                    <a:latin typeface="Cambria Math" panose="02040503050406030204" pitchFamily="18" charset="0"/>
                                  </a:rPr>
                                  <m:t>.98</m:t>
                                </m:r>
                              </m:e>
                            </m:mr>
                            <m:mr>
                              <m:e>
                                <m:r>
                                  <a:rPr lang="en-US" altLang="zh-TW" sz="2800" i="1">
                                    <a:solidFill>
                                      <a:srgbClr val="0000FF"/>
                                    </a:solidFill>
                                    <a:latin typeface="Cambria Math" panose="02040503050406030204" pitchFamily="18" charset="0"/>
                                  </a:rPr>
                                  <m:t>0.12</m:t>
                                </m:r>
                              </m:e>
                            </m:mr>
                          </m:m>
                        </m:e>
                      </m:d>
                    </m:oMath>
                  </m:oMathPara>
                </a14:m>
                <a:endParaRPr lang="zh-TW" altLang="en-US" sz="2800" dirty="0">
                  <a:solidFill>
                    <a:srgbClr val="0000FF"/>
                  </a:solidFill>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8282906" y="4919562"/>
                <a:ext cx="1014059" cy="71846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714637" y="5017185"/>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7714637" y="5017185"/>
                <a:ext cx="534121" cy="523220"/>
              </a:xfrm>
              <a:prstGeom prst="rect">
                <a:avLst/>
              </a:prstGeom>
              <a:blipFill>
                <a:blip r:embed="rId14"/>
                <a:stretch>
                  <a:fillRect/>
                </a:stretch>
              </a:blipFill>
            </p:spPr>
            <p:txBody>
              <a:bodyPr/>
              <a:lstStyle/>
              <a:p>
                <a:r>
                  <a:rPr lang="en-US">
                    <a:noFill/>
                  </a:rPr>
                  <a:t> </a:t>
                </a:r>
              </a:p>
            </p:txBody>
          </p:sp>
        </mc:Fallback>
      </mc:AlternateContent>
      <p:sp>
        <p:nvSpPr>
          <p:cNvPr id="78" name="矩形 77"/>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9" name="矩形 78"/>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文字方塊 80"/>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2" name="文字方塊 81"/>
          <p:cNvSpPr txBox="1"/>
          <p:nvPr/>
        </p:nvSpPr>
        <p:spPr>
          <a:xfrm>
            <a:off x="2188367" y="3567894"/>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97" name="文字方塊 96"/>
              <p:cNvSpPr txBox="1"/>
              <p:nvPr/>
            </p:nvSpPr>
            <p:spPr>
              <a:xfrm>
                <a:off x="5002118" y="5992672"/>
                <a:ext cx="810478" cy="714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solidFill>
                                <a:srgbClr val="FF0000"/>
                              </a:solidFill>
                              <a:latin typeface="Cambria Math" panose="02040503050406030204" pitchFamily="18" charset="0"/>
                            </a:rPr>
                          </m:ctrlPr>
                        </m:dPr>
                        <m:e>
                          <m:m>
                            <m:mPr>
                              <m:mcs>
                                <m:mc>
                                  <m:mcPr>
                                    <m:count m:val="1"/>
                                    <m:mcJc m:val="center"/>
                                  </m:mcPr>
                                </m:mc>
                              </m:mcs>
                              <m:ctrlPr>
                                <a:rPr lang="en-US" altLang="zh-TW" sz="2800" i="1">
                                  <a:solidFill>
                                    <a:srgbClr val="FF0000"/>
                                  </a:solidFill>
                                  <a:latin typeface="Cambria Math" panose="02040503050406030204" pitchFamily="18" charset="0"/>
                                </a:rPr>
                              </m:ctrlPr>
                            </m:mPr>
                            <m:mr>
                              <m:e>
                                <m:r>
                                  <m:rPr>
                                    <m:brk m:alnAt="7"/>
                                  </m:rPr>
                                  <a:rPr lang="en-US" altLang="zh-TW" sz="2800" i="1">
                                    <a:solidFill>
                                      <a:srgbClr val="FF0000"/>
                                    </a:solidFill>
                                    <a:latin typeface="Cambria Math" panose="02040503050406030204" pitchFamily="18" charset="0"/>
                                  </a:rPr>
                                  <m:t>4</m:t>
                                </m:r>
                              </m:e>
                            </m:mr>
                            <m:mr>
                              <m:e>
                                <m:r>
                                  <a:rPr lang="en-US" altLang="zh-TW" sz="2800" i="1">
                                    <a:solidFill>
                                      <a:srgbClr val="FF0000"/>
                                    </a:solidFill>
                                    <a:latin typeface="Cambria Math" panose="02040503050406030204" pitchFamily="18" charset="0"/>
                                  </a:rPr>
                                  <m:t>−2</m:t>
                                </m:r>
                              </m:e>
                            </m:mr>
                          </m:m>
                        </m:e>
                      </m:d>
                    </m:oMath>
                  </m:oMathPara>
                </a14:m>
                <a:endParaRPr lang="zh-TW" altLang="en-US" sz="2800" dirty="0">
                  <a:solidFill>
                    <a:srgbClr val="FF0000"/>
                  </a:solidFill>
                </a:endParaRPr>
              </a:p>
            </p:txBody>
          </p:sp>
        </mc:Choice>
        <mc:Fallback xmlns="">
          <p:sp>
            <p:nvSpPr>
              <p:cNvPr id="97" name="文字方塊 96"/>
              <p:cNvSpPr txBox="1">
                <a:spLocks noRot="1" noChangeAspect="1" noMove="1" noResize="1" noEditPoints="1" noAdjustHandles="1" noChangeArrowheads="1" noChangeShapeType="1" noTextEdit="1"/>
              </p:cNvSpPr>
              <p:nvPr/>
            </p:nvSpPr>
            <p:spPr>
              <a:xfrm>
                <a:off x="5002118" y="5992672"/>
                <a:ext cx="810478" cy="714106"/>
              </a:xfrm>
              <a:prstGeom prst="rect">
                <a:avLst/>
              </a:prstGeom>
              <a:blipFill>
                <a:blip r:embed="rId15"/>
                <a:stretch>
                  <a:fillRect/>
                </a:stretch>
              </a:blipFill>
            </p:spPr>
            <p:txBody>
              <a:bodyPr/>
              <a:lstStyle/>
              <a:p>
                <a:r>
                  <a:rPr lang="en-US">
                    <a:noFill/>
                  </a:rPr>
                  <a:t> </a:t>
                </a:r>
              </a:p>
            </p:txBody>
          </p:sp>
        </mc:Fallback>
      </mc:AlternateContent>
      <p:sp>
        <p:nvSpPr>
          <p:cNvPr id="9" name="右大括弧 8"/>
          <p:cNvSpPr/>
          <p:nvPr/>
        </p:nvSpPr>
        <p:spPr>
          <a:xfrm rot="5400000">
            <a:off x="5323149" y="3670895"/>
            <a:ext cx="151251" cy="4152171"/>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08505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3" grpId="0"/>
      <p:bldP spid="114" grpId="0"/>
      <p:bldP spid="115" grpId="0"/>
      <p:bldP spid="116" grpId="0"/>
      <p:bldP spid="120" grpId="0"/>
      <p:bldP spid="134" grpId="0"/>
      <p:bldP spid="135" grpId="0"/>
      <p:bldP spid="136" grpId="0"/>
      <p:bldP spid="138" grpId="0"/>
      <p:bldP spid="139" grpId="0"/>
      <p:bldP spid="3" grpId="0"/>
      <p:bldP spid="70" grpId="0"/>
      <p:bldP spid="71" grpId="0"/>
      <p:bldP spid="67" grpId="0"/>
      <p:bldP spid="68" grpId="0"/>
      <p:bldP spid="5" grpId="0"/>
      <p:bldP spid="81" grpId="0"/>
      <p:bldP spid="82" grpId="0"/>
      <p:bldP spid="97" grpId="0"/>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8704167"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4553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5879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7290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3370624"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7677679"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7786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7653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3439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3444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nvPr>
        </p:nvGraphicFramePr>
        <p:xfrm>
          <a:off x="3457528" y="1686269"/>
          <a:ext cx="325438" cy="461962"/>
        </p:xfrm>
        <a:graphic>
          <a:graphicData uri="http://schemas.openxmlformats.org/presentationml/2006/ole">
            <mc:AlternateContent xmlns:mc="http://schemas.openxmlformats.org/markup-compatibility/2006">
              <mc:Choice xmlns:v="urn:schemas-microsoft-com:vml" Requires="v">
                <p:oleObj spid="_x0000_s17461" name="方程式" r:id="rId4" imgW="152280" imgH="215640" progId="Equation.3">
                  <p:embed/>
                </p:oleObj>
              </mc:Choice>
              <mc:Fallback>
                <p:oleObj name="方程式" r:id="rId4" imgW="152280" imgH="215640" progId="Equation.3">
                  <p:embed/>
                  <p:pic>
                    <p:nvPicPr>
                      <p:cNvPr id="98" name="Object 12"/>
                      <p:cNvPicPr>
                        <a:picLocks noChangeAspect="1" noChangeArrowheads="1"/>
                      </p:cNvPicPr>
                      <p:nvPr/>
                    </p:nvPicPr>
                    <p:blipFill>
                      <a:blip r:embed="rId5"/>
                      <a:srcRect/>
                      <a:stretch>
                        <a:fillRect/>
                      </a:stretch>
                    </p:blipFill>
                    <p:spPr bwMode="auto">
                      <a:xfrm>
                        <a:off x="3457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nvPr>
        </p:nvGraphicFramePr>
        <p:xfrm>
          <a:off x="3462825" y="2268999"/>
          <a:ext cx="352425" cy="461963"/>
        </p:xfrm>
        <a:graphic>
          <a:graphicData uri="http://schemas.openxmlformats.org/presentationml/2006/ole">
            <mc:AlternateContent xmlns:mc="http://schemas.openxmlformats.org/markup-compatibility/2006">
              <mc:Choice xmlns:v="urn:schemas-microsoft-com:vml" Requires="v">
                <p:oleObj spid="_x0000_s17462" name="方程式" r:id="rId6" imgW="164880" imgH="215640" progId="Equation.3">
                  <p:embed/>
                </p:oleObj>
              </mc:Choice>
              <mc:Fallback>
                <p:oleObj name="方程式" r:id="rId6" imgW="164880" imgH="215640" progId="Equation.3">
                  <p:embed/>
                  <p:pic>
                    <p:nvPicPr>
                      <p:cNvPr id="99" name="Object 12"/>
                      <p:cNvPicPr>
                        <a:picLocks noChangeAspect="1" noChangeArrowheads="1"/>
                      </p:cNvPicPr>
                      <p:nvPr/>
                    </p:nvPicPr>
                    <p:blipFill>
                      <a:blip r:embed="rId7"/>
                      <a:srcRect/>
                      <a:stretch>
                        <a:fillRect/>
                      </a:stretch>
                    </p:blipFill>
                    <p:spPr bwMode="auto">
                      <a:xfrm>
                        <a:off x="3462825" y="226899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4650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4653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4641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4638799"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3448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extLst/>
          </p:nvPr>
        </p:nvGraphicFramePr>
        <p:xfrm>
          <a:off x="3445420" y="3653351"/>
          <a:ext cx="407988" cy="488950"/>
        </p:xfrm>
        <a:graphic>
          <a:graphicData uri="http://schemas.openxmlformats.org/presentationml/2006/ole">
            <mc:AlternateContent xmlns:mc="http://schemas.openxmlformats.org/markup-compatibility/2006">
              <mc:Choice xmlns:v="urn:schemas-microsoft-com:vml" Requires="v">
                <p:oleObj spid="_x0000_s17463" name="方程式" r:id="rId8" imgW="190440" imgH="228600" progId="Equation.3">
                  <p:embed/>
                </p:oleObj>
              </mc:Choice>
              <mc:Fallback>
                <p:oleObj name="方程式" r:id="rId8" imgW="190440" imgH="228600" progId="Equation.3">
                  <p:embed/>
                  <p:pic>
                    <p:nvPicPr>
                      <p:cNvPr id="105" name="Object 12"/>
                      <p:cNvPicPr>
                        <a:picLocks noChangeAspect="1" noChangeArrowheads="1"/>
                      </p:cNvPicPr>
                      <p:nvPr/>
                    </p:nvPicPr>
                    <p:blipFill>
                      <a:blip r:embed="rId9"/>
                      <a:srcRect/>
                      <a:stretch>
                        <a:fillRect/>
                      </a:stretch>
                    </p:blipFill>
                    <p:spPr bwMode="auto">
                      <a:xfrm>
                        <a:off x="3445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3324469"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5966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5968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5957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5954361"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7366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7369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7376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7373339"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6538444"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6556067"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6568247"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5224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224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5215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5227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5224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5224995"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5227337"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5215704"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5215704"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3791436" y="1904596"/>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3787730"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3787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3815250"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3781912" y="2523299"/>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3781911" y="2523299"/>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3853408" y="1904596"/>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3827040"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3827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8646357"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8715450"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8704167"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8704167"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lang="en-US" altLang="zh-TW" dirty="0"/>
              <a:t>Neural Network </a:t>
            </a:r>
            <a:endParaRPr lang="zh-TW" altLang="en-US" dirty="0"/>
          </a:p>
        </p:txBody>
      </p:sp>
      <p:sp>
        <p:nvSpPr>
          <p:cNvPr id="70" name="矩形 69"/>
          <p:cNvSpPr/>
          <p:nvPr/>
        </p:nvSpPr>
        <p:spPr>
          <a:xfrm>
            <a:off x="3842545" y="2185784"/>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5230748" y="21939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6696753" y="2187089"/>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5846227" y="2527383"/>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7336126" y="2503876"/>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3754674"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5064088"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6399212"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7988826"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4" name="群組 3"/>
          <p:cNvGrpSpPr/>
          <p:nvPr/>
        </p:nvGrpSpPr>
        <p:grpSpPr>
          <a:xfrm>
            <a:off x="1686374" y="4820851"/>
            <a:ext cx="3002489" cy="877076"/>
            <a:chOff x="522337" y="4911258"/>
            <a:chExt cx="3002489" cy="877076"/>
          </a:xfrm>
        </p:grpSpPr>
        <p:sp>
          <p:nvSpPr>
            <p:cNvPr id="71"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3"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4"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3"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45" name="文字方塊 144"/>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45" name="文字方塊 144"/>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159" name="群組 158"/>
          <p:cNvGrpSpPr/>
          <p:nvPr/>
        </p:nvGrpSpPr>
        <p:grpSpPr>
          <a:xfrm>
            <a:off x="4688863" y="5192193"/>
            <a:ext cx="3002489" cy="877076"/>
            <a:chOff x="522337" y="4911258"/>
            <a:chExt cx="3002489" cy="877076"/>
          </a:xfrm>
        </p:grpSpPr>
        <p:sp>
          <p:nvSpPr>
            <p:cNvPr id="160" name="矩形 159"/>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61" name="矩形 160"/>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62" name="矩形 161"/>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163" name="文字方塊 16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64" name="文字方塊 163"/>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64" name="文字方塊 163"/>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1"/>
                  <a:stretch>
                    <a:fillRect/>
                  </a:stretch>
                </a:blipFill>
              </p:spPr>
              <p:txBody>
                <a:bodyPr/>
                <a:lstStyle/>
                <a:p>
                  <a:r>
                    <a:rPr lang="zh-TW" altLang="en-US">
                      <a:noFill/>
                    </a:rPr>
                    <a:t> </a:t>
                  </a:r>
                </a:p>
              </p:txBody>
            </p:sp>
          </mc:Fallback>
        </mc:AlternateContent>
      </p:grpSp>
      <p:grpSp>
        <p:nvGrpSpPr>
          <p:cNvPr id="165" name="群組 164"/>
          <p:cNvGrpSpPr/>
          <p:nvPr/>
        </p:nvGrpSpPr>
        <p:grpSpPr>
          <a:xfrm>
            <a:off x="7527379" y="5784539"/>
            <a:ext cx="2867836" cy="877076"/>
            <a:chOff x="522337" y="4911258"/>
            <a:chExt cx="2867836" cy="877076"/>
          </a:xfrm>
        </p:grpSpPr>
        <p:sp>
          <p:nvSpPr>
            <p:cNvPr id="166" name="矩形 165"/>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67" name="矩形 166"/>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68" name="矩形 167"/>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30000" dirty="0"/>
            </a:p>
          </p:txBody>
        </p:sp>
        <p:sp>
          <p:nvSpPr>
            <p:cNvPr id="169" name="文字方塊 168"/>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70" name="文字方塊 169"/>
                <p:cNvSpPr txBox="1"/>
                <p:nvPr/>
              </p:nvSpPr>
              <p:spPr>
                <a:xfrm>
                  <a:off x="522337" y="5165130"/>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70" name="文字方塊 169"/>
                <p:cNvSpPr txBox="1">
                  <a:spLocks noRot="1" noChangeAspect="1" noMove="1" noResize="1" noEditPoints="1" noAdjustHandles="1" noChangeArrowheads="1" noChangeShapeType="1" noTextEdit="1"/>
                </p:cNvSpPr>
                <p:nvPr/>
              </p:nvSpPr>
              <p:spPr>
                <a:xfrm>
                  <a:off x="522337" y="5165130"/>
                  <a:ext cx="2867836" cy="369332"/>
                </a:xfrm>
                <a:prstGeom prst="rect">
                  <a:avLst/>
                </a:prstGeom>
                <a:blipFill rotWithShape="0">
                  <a:blip r:embed="rId12"/>
                  <a:stretch>
                    <a:fillRect l="-1064"/>
                  </a:stretch>
                </a:blipFill>
              </p:spPr>
              <p:txBody>
                <a:bodyPr/>
                <a:lstStyle/>
                <a:p>
                  <a:r>
                    <a:rPr lang="zh-TW" altLang="en-US">
                      <a:noFill/>
                    </a:rPr>
                    <a:t> </a:t>
                  </a:r>
                </a:p>
              </p:txBody>
            </p:sp>
          </mc:Fallback>
        </mc:AlternateContent>
      </p:grpSp>
      <p:cxnSp>
        <p:nvCxnSpPr>
          <p:cNvPr id="7" name="直線單箭頭接點 6"/>
          <p:cNvCxnSpPr>
            <a:stCxn id="145" idx="3"/>
            <a:endCxn id="89" idx="2"/>
          </p:cNvCxnSpPr>
          <p:nvPr/>
        </p:nvCxnSpPr>
        <p:spPr>
          <a:xfrm flipV="1">
            <a:off x="4688863" y="4458105"/>
            <a:ext cx="595905" cy="80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830247" y="5985201"/>
            <a:ext cx="585417" cy="461665"/>
          </a:xfrm>
          <a:prstGeom prst="rect">
            <a:avLst/>
          </a:prstGeom>
        </p:spPr>
        <p:txBody>
          <a:bodyPr wrap="none">
            <a:spAutoFit/>
          </a:bodyPr>
          <a:lstStyle/>
          <a:p>
            <a:pPr algn="ctr"/>
            <a:r>
              <a:rPr lang="en-US" altLang="zh-TW" sz="2400" dirty="0"/>
              <a:t>a</a:t>
            </a:r>
            <a:r>
              <a:rPr lang="en-US" altLang="zh-TW" sz="2400" baseline="30000" dirty="0"/>
              <a:t>L-1</a:t>
            </a:r>
            <a:endParaRPr lang="zh-TW" altLang="en-US" sz="2400" baseline="30000" dirty="0"/>
          </a:p>
        </p:txBody>
      </p:sp>
      <p:sp>
        <p:nvSpPr>
          <p:cNvPr id="173" name="矩形 172"/>
          <p:cNvSpPr/>
          <p:nvPr/>
        </p:nvSpPr>
        <p:spPr>
          <a:xfrm>
            <a:off x="4405004" y="253168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24" name="手繪多邊形 23"/>
          <p:cNvSpPr/>
          <p:nvPr/>
        </p:nvSpPr>
        <p:spPr>
          <a:xfrm>
            <a:off x="6875490" y="4437089"/>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24"/>
          <p:cNvSpPr/>
          <p:nvPr/>
        </p:nvSpPr>
        <p:spPr>
          <a:xfrm>
            <a:off x="8449457" y="4407108"/>
            <a:ext cx="2027943" cy="1783830"/>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247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9" grpId="0" animBg="1"/>
      <p:bldP spid="80" grpId="0" animBg="1"/>
      <p:bldP spid="82" grpId="0" animBg="1"/>
      <p:bldP spid="83" grpId="0" animBg="1"/>
      <p:bldP spid="88" grpId="0" animBg="1"/>
      <p:bldP spid="89" grpId="0" animBg="1"/>
      <p:bldP spid="90" grpId="0" animBg="1"/>
      <p:bldP spid="92" grpId="0" animBg="1"/>
      <p:bldP spid="14" grpId="0"/>
      <p:bldP spid="17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 name="文字方塊 172"/>
              <p:cNvSpPr txBox="1"/>
              <p:nvPr/>
            </p:nvSpPr>
            <p:spPr>
              <a:xfrm>
                <a:off x="1845349" y="5960609"/>
                <a:ext cx="85013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73" name="文字方塊 172"/>
              <p:cNvSpPr txBox="1">
                <a:spLocks noRot="1" noChangeAspect="1" noMove="1" noResize="1" noEditPoints="1" noAdjustHandles="1" noChangeArrowheads="1" noChangeShapeType="1" noTextEdit="1"/>
              </p:cNvSpPr>
              <p:nvPr/>
            </p:nvSpPr>
            <p:spPr>
              <a:xfrm>
                <a:off x="1845349" y="5960609"/>
                <a:ext cx="850130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3923138" y="5965343"/>
                <a:ext cx="51569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3923138" y="5965343"/>
                <a:ext cx="5156925" cy="369332"/>
              </a:xfrm>
              <a:prstGeom prst="rect">
                <a:avLst/>
              </a:prstGeom>
              <a:blipFill>
                <a:blip r:embed="rId5"/>
                <a:stretch>
                  <a:fillRect l="-355"/>
                </a:stretch>
              </a:blipFill>
            </p:spPr>
            <p:txBody>
              <a:bodyPr/>
              <a:lstStyle/>
              <a:p>
                <a:r>
                  <a:rPr lang="en-US">
                    <a:noFill/>
                  </a:rPr>
                  <a:t> </a:t>
                </a:r>
              </a:p>
            </p:txBody>
          </p:sp>
        </mc:Fallback>
      </mc:AlternateContent>
      <p:sp>
        <p:nvSpPr>
          <p:cNvPr id="78" name="矩形 77"/>
          <p:cNvSpPr/>
          <p:nvPr/>
        </p:nvSpPr>
        <p:spPr>
          <a:xfrm>
            <a:off x="8704167"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4553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5879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7290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3370624"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7677679"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7786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7653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3439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3444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nvPr>
        </p:nvGraphicFramePr>
        <p:xfrm>
          <a:off x="3457528" y="1686269"/>
          <a:ext cx="325438" cy="461962"/>
        </p:xfrm>
        <a:graphic>
          <a:graphicData uri="http://schemas.openxmlformats.org/presentationml/2006/ole">
            <mc:AlternateContent xmlns:mc="http://schemas.openxmlformats.org/markup-compatibility/2006">
              <mc:Choice xmlns:v="urn:schemas-microsoft-com:vml" Requires="v">
                <p:oleObj spid="_x0000_s18485" name="方程式" r:id="rId6" imgW="152280" imgH="215640" progId="Equation.3">
                  <p:embed/>
                </p:oleObj>
              </mc:Choice>
              <mc:Fallback>
                <p:oleObj name="方程式" r:id="rId6" imgW="152280" imgH="215640" progId="Equation.3">
                  <p:embed/>
                  <p:pic>
                    <p:nvPicPr>
                      <p:cNvPr id="98" name="Object 12"/>
                      <p:cNvPicPr>
                        <a:picLocks noChangeAspect="1" noChangeArrowheads="1"/>
                      </p:cNvPicPr>
                      <p:nvPr/>
                    </p:nvPicPr>
                    <p:blipFill>
                      <a:blip r:embed="rId7"/>
                      <a:srcRect/>
                      <a:stretch>
                        <a:fillRect/>
                      </a:stretch>
                    </p:blipFill>
                    <p:spPr bwMode="auto">
                      <a:xfrm>
                        <a:off x="3457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nvPr>
        </p:nvGraphicFramePr>
        <p:xfrm>
          <a:off x="3462825" y="2268999"/>
          <a:ext cx="352425" cy="461963"/>
        </p:xfrm>
        <a:graphic>
          <a:graphicData uri="http://schemas.openxmlformats.org/presentationml/2006/ole">
            <mc:AlternateContent xmlns:mc="http://schemas.openxmlformats.org/markup-compatibility/2006">
              <mc:Choice xmlns:v="urn:schemas-microsoft-com:vml" Requires="v">
                <p:oleObj spid="_x0000_s18486" name="方程式" r:id="rId8" imgW="164880" imgH="215640" progId="Equation.3">
                  <p:embed/>
                </p:oleObj>
              </mc:Choice>
              <mc:Fallback>
                <p:oleObj name="方程式" r:id="rId8" imgW="164880" imgH="215640" progId="Equation.3">
                  <p:embed/>
                  <p:pic>
                    <p:nvPicPr>
                      <p:cNvPr id="99" name="Object 12"/>
                      <p:cNvPicPr>
                        <a:picLocks noChangeAspect="1" noChangeArrowheads="1"/>
                      </p:cNvPicPr>
                      <p:nvPr/>
                    </p:nvPicPr>
                    <p:blipFill>
                      <a:blip r:embed="rId9"/>
                      <a:srcRect/>
                      <a:stretch>
                        <a:fillRect/>
                      </a:stretch>
                    </p:blipFill>
                    <p:spPr bwMode="auto">
                      <a:xfrm>
                        <a:off x="3462825" y="226899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4650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4653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4641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4638799"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3448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extLst/>
          </p:nvPr>
        </p:nvGraphicFramePr>
        <p:xfrm>
          <a:off x="3445420" y="3653351"/>
          <a:ext cx="407988" cy="488950"/>
        </p:xfrm>
        <a:graphic>
          <a:graphicData uri="http://schemas.openxmlformats.org/presentationml/2006/ole">
            <mc:AlternateContent xmlns:mc="http://schemas.openxmlformats.org/markup-compatibility/2006">
              <mc:Choice xmlns:v="urn:schemas-microsoft-com:vml" Requires="v">
                <p:oleObj spid="_x0000_s18487" name="方程式" r:id="rId10" imgW="190440" imgH="228600" progId="Equation.3">
                  <p:embed/>
                </p:oleObj>
              </mc:Choice>
              <mc:Fallback>
                <p:oleObj name="方程式" r:id="rId10" imgW="190440" imgH="228600" progId="Equation.3">
                  <p:embed/>
                  <p:pic>
                    <p:nvPicPr>
                      <p:cNvPr id="105" name="Object 12"/>
                      <p:cNvPicPr>
                        <a:picLocks noChangeAspect="1" noChangeArrowheads="1"/>
                      </p:cNvPicPr>
                      <p:nvPr/>
                    </p:nvPicPr>
                    <p:blipFill>
                      <a:blip r:embed="rId11"/>
                      <a:srcRect/>
                      <a:stretch>
                        <a:fillRect/>
                      </a:stretch>
                    </p:blipFill>
                    <p:spPr bwMode="auto">
                      <a:xfrm>
                        <a:off x="3445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3324469"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5966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5968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5957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5954361"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7366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7369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7376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7373339"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6538444"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6556067"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6568247"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5224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224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5215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5227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5224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5224995"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5227337"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5215704"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5215704"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3791436" y="1904596"/>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3787730"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3787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3815250"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3781912" y="2523299"/>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3781911" y="2523299"/>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3853408" y="1904596"/>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3827040"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3827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8646357"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8715450"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8704167"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8704167"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lang="en-US" altLang="zh-TW" dirty="0"/>
              <a:t>Neural Network </a:t>
            </a:r>
            <a:endParaRPr lang="zh-TW" altLang="en-US" dirty="0"/>
          </a:p>
        </p:txBody>
      </p:sp>
      <p:sp>
        <p:nvSpPr>
          <p:cNvPr id="70" name="矩形 69"/>
          <p:cNvSpPr/>
          <p:nvPr/>
        </p:nvSpPr>
        <p:spPr>
          <a:xfrm>
            <a:off x="3842545" y="2185784"/>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5230748" y="21939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6696753" y="2187089"/>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5846227" y="2527383"/>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7336126" y="2503876"/>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3754674"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5064088"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6399212"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7988826"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sp>
        <p:nvSpPr>
          <p:cNvPr id="85" name="矩形 84"/>
          <p:cNvSpPr/>
          <p:nvPr/>
        </p:nvSpPr>
        <p:spPr>
          <a:xfrm>
            <a:off x="2045226" y="45930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 name="群組 5"/>
          <p:cNvGrpSpPr/>
          <p:nvPr/>
        </p:nvGrpSpPr>
        <p:grpSpPr>
          <a:xfrm>
            <a:off x="2546727" y="4582414"/>
            <a:ext cx="1423980" cy="877076"/>
            <a:chOff x="3047770" y="5664328"/>
            <a:chExt cx="1423980" cy="877076"/>
          </a:xfrm>
        </p:grpSpPr>
        <mc:AlternateContent xmlns:mc="http://schemas.openxmlformats.org/markup-compatibility/2006" xmlns:a14="http://schemas.microsoft.com/office/drawing/2010/main">
          <mc:Choice Requires="a14">
            <p:sp>
              <p:nvSpPr>
                <p:cNvPr id="5" name="文字方塊 4"/>
                <p:cNvSpPr txBox="1"/>
                <p:nvPr/>
              </p:nvSpPr>
              <p:spPr>
                <a:xfrm>
                  <a:off x="3047770" y="5918200"/>
                  <a:ext cx="14239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3047770" y="5918200"/>
                  <a:ext cx="1423980" cy="369332"/>
                </a:xfrm>
                <a:prstGeom prst="rect">
                  <a:avLst/>
                </a:prstGeom>
                <a:blipFill rotWithShape="0">
                  <a:blip r:embed="rId12"/>
                  <a:stretch>
                    <a:fillRect l="-1717" b="-34426"/>
                  </a:stretch>
                </a:blipFill>
              </p:spPr>
              <p:txBody>
                <a:bodyPr/>
                <a:lstStyle/>
                <a:p>
                  <a:r>
                    <a:rPr lang="zh-TW" altLang="en-US">
                      <a:noFill/>
                    </a:rPr>
                    <a:t> </a:t>
                  </a:r>
                </a:p>
              </p:txBody>
            </p:sp>
          </mc:Fallback>
        </mc:AlternateContent>
        <p:sp>
          <p:nvSpPr>
            <p:cNvPr id="87" name="矩形 86"/>
            <p:cNvSpPr/>
            <p:nvPr/>
          </p:nvSpPr>
          <p:spPr>
            <a:xfrm>
              <a:off x="3778163"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grpSp>
      <p:sp>
        <p:nvSpPr>
          <p:cNvPr id="140" name="矩形 139"/>
          <p:cNvSpPr/>
          <p:nvPr/>
        </p:nvSpPr>
        <p:spPr>
          <a:xfrm>
            <a:off x="7458446" y="568681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1" name="矩形 140"/>
          <p:cNvSpPr/>
          <p:nvPr/>
        </p:nvSpPr>
        <p:spPr>
          <a:xfrm>
            <a:off x="5636962" y="5708964"/>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2" name="矩形 141"/>
          <p:cNvSpPr/>
          <p:nvPr/>
        </p:nvSpPr>
        <p:spPr>
          <a:xfrm>
            <a:off x="6537904" y="568500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146" name="文字方塊 145"/>
          <p:cNvSpPr txBox="1"/>
          <p:nvPr/>
        </p:nvSpPr>
        <p:spPr>
          <a:xfrm>
            <a:off x="7038544" y="5880612"/>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47" name="文字方塊 146"/>
              <p:cNvSpPr txBox="1"/>
              <p:nvPr/>
            </p:nvSpPr>
            <p:spPr>
              <a:xfrm>
                <a:off x="5176492" y="593888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                                    </m:t>
                          </m:r>
                        </m:e>
                      </m:d>
                    </m:oMath>
                  </m:oMathPara>
                </a14:m>
                <a:endParaRPr lang="zh-TW" altLang="en-US" sz="2400" dirty="0"/>
              </a:p>
            </p:txBody>
          </p:sp>
        </mc:Choice>
        <mc:Fallback xmlns="">
          <p:sp>
            <p:nvSpPr>
              <p:cNvPr id="147" name="文字方塊 146"/>
              <p:cNvSpPr txBox="1">
                <a:spLocks noRot="1" noChangeAspect="1" noMove="1" noResize="1" noEditPoints="1" noAdjustHandles="1" noChangeArrowheads="1" noChangeShapeType="1" noTextEdit="1"/>
              </p:cNvSpPr>
              <p:nvPr/>
            </p:nvSpPr>
            <p:spPr>
              <a:xfrm>
                <a:off x="5176492" y="5938880"/>
                <a:ext cx="3002489" cy="369332"/>
              </a:xfrm>
              <a:prstGeom prst="rect">
                <a:avLst/>
              </a:prstGeom>
              <a:blipFill>
                <a:blip r:embed="rId13"/>
                <a:stretch>
                  <a:fillRect/>
                </a:stretch>
              </a:blipFill>
            </p:spPr>
            <p:txBody>
              <a:bodyPr/>
              <a:lstStyle/>
              <a:p>
                <a:r>
                  <a:rPr lang="en-US">
                    <a:noFill/>
                  </a:rPr>
                  <a:t> </a:t>
                </a:r>
              </a:p>
            </p:txBody>
          </p:sp>
        </mc:Fallback>
      </mc:AlternateContent>
      <p:sp>
        <p:nvSpPr>
          <p:cNvPr id="149" name="矩形 148"/>
          <p:cNvSpPr/>
          <p:nvPr/>
        </p:nvSpPr>
        <p:spPr>
          <a:xfrm>
            <a:off x="8400409" y="5703456"/>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50" name="矩形 149"/>
          <p:cNvSpPr/>
          <p:nvPr/>
        </p:nvSpPr>
        <p:spPr>
          <a:xfrm>
            <a:off x="4349707" y="572560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52" name="文字方塊 151"/>
          <p:cNvSpPr txBox="1"/>
          <p:nvPr/>
        </p:nvSpPr>
        <p:spPr>
          <a:xfrm>
            <a:off x="8045220" y="5892200"/>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55" name="矩形 154"/>
          <p:cNvSpPr/>
          <p:nvPr/>
        </p:nvSpPr>
        <p:spPr>
          <a:xfrm>
            <a:off x="9615450" y="5685009"/>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56" name="矩形 155"/>
          <p:cNvSpPr/>
          <p:nvPr/>
        </p:nvSpPr>
        <p:spPr>
          <a:xfrm>
            <a:off x="2653408" y="5718374"/>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58" name="文字方塊 157"/>
          <p:cNvSpPr txBox="1"/>
          <p:nvPr/>
        </p:nvSpPr>
        <p:spPr>
          <a:xfrm>
            <a:off x="9304896" y="5884467"/>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8" name="文字方塊 7"/>
          <p:cNvSpPr txBox="1"/>
          <p:nvPr/>
        </p:nvSpPr>
        <p:spPr>
          <a:xfrm>
            <a:off x="3384078" y="581905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4" name="矩形 173"/>
          <p:cNvSpPr/>
          <p:nvPr/>
        </p:nvSpPr>
        <p:spPr>
          <a:xfrm>
            <a:off x="4405004" y="253168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75" name="文字方塊 174"/>
          <p:cNvSpPr txBox="1"/>
          <p:nvPr/>
        </p:nvSpPr>
        <p:spPr>
          <a:xfrm>
            <a:off x="8896935" y="577443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6" name="文字方塊 175"/>
          <p:cNvSpPr txBox="1"/>
          <p:nvPr/>
        </p:nvSpPr>
        <p:spPr>
          <a:xfrm>
            <a:off x="4301296" y="4572909"/>
            <a:ext cx="5539589" cy="954107"/>
          </a:xfrm>
          <a:prstGeom prst="rect">
            <a:avLst/>
          </a:prstGeom>
          <a:noFill/>
        </p:spPr>
        <p:txBody>
          <a:bodyPr wrap="square" rtlCol="0">
            <a:spAutoFit/>
          </a:bodyPr>
          <a:lstStyle/>
          <a:p>
            <a:r>
              <a:rPr lang="en-US" altLang="zh-TW" sz="2800" dirty="0"/>
              <a:t>Using parallel computing techniques to speed up matrix operation</a:t>
            </a:r>
            <a:endParaRPr lang="zh-TW" altLang="en-US" sz="2800" dirty="0"/>
          </a:p>
        </p:txBody>
      </p:sp>
    </p:spTree>
    <p:extLst>
      <p:ext uri="{BB962C8B-B14F-4D97-AF65-F5344CB8AC3E}">
        <p14:creationId xmlns:p14="http://schemas.microsoft.com/office/powerpoint/2010/main" val="363998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53" grpId="0"/>
      <p:bldP spid="85" grpId="0" animBg="1"/>
      <p:bldP spid="140" grpId="0" animBg="1"/>
      <p:bldP spid="141" grpId="0" animBg="1"/>
      <p:bldP spid="142" grpId="0" animBg="1"/>
      <p:bldP spid="146" grpId="0"/>
      <p:bldP spid="147" grpId="0"/>
      <p:bldP spid="149" grpId="0" animBg="1"/>
      <p:bldP spid="150" grpId="0" animBg="1"/>
      <p:bldP spid="152" grpId="0"/>
      <p:bldP spid="155" grpId="0" animBg="1"/>
      <p:bldP spid="156" grpId="0" animBg="1"/>
      <p:bldP spid="158" grpId="0"/>
      <p:bldP spid="8" grpId="0"/>
      <p:bldP spid="175" grpId="0"/>
      <p:bldP spid="1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Output Layer </a:t>
            </a:r>
            <a:br>
              <a:rPr lang="en-US" altLang="zh-TW" dirty="0"/>
            </a:br>
            <a:r>
              <a:rPr lang="en-US" altLang="zh-TW" dirty="0"/>
              <a:t>as Multi-Class Classifier</a:t>
            </a:r>
            <a:endParaRPr lang="zh-TW" altLang="en-US" dirty="0"/>
          </a:p>
        </p:txBody>
      </p:sp>
      <p:sp>
        <p:nvSpPr>
          <p:cNvPr id="55" name="矩形 54"/>
          <p:cNvSpPr/>
          <p:nvPr/>
        </p:nvSpPr>
        <p:spPr>
          <a:xfrm>
            <a:off x="2758936" y="267455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59" name="直線單箭頭接點 58"/>
          <p:cNvCxnSpPr/>
          <p:nvPr/>
        </p:nvCxnSpPr>
        <p:spPr>
          <a:xfrm>
            <a:off x="7871210" y="3695330"/>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7980525" y="4941220"/>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7847325" y="2916527"/>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2827323" y="339224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3" name="矩形 62"/>
          <p:cNvSpPr/>
          <p:nvPr/>
        </p:nvSpPr>
        <p:spPr>
          <a:xfrm>
            <a:off x="2833141" y="282191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66" name="群組 65"/>
          <p:cNvGrpSpPr/>
          <p:nvPr/>
        </p:nvGrpSpPr>
        <p:grpSpPr>
          <a:xfrm>
            <a:off x="3942038" y="2646910"/>
            <a:ext cx="746342" cy="2675868"/>
            <a:chOff x="2504565" y="2224872"/>
            <a:chExt cx="746342" cy="2675868"/>
          </a:xfrm>
        </p:grpSpPr>
        <p:sp>
          <p:nvSpPr>
            <p:cNvPr id="67" name="矩形 6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9" name="橢圓 6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0" name="橢圓 6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1" name="橢圓 7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2" name="文字方塊 71"/>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73" name="矩形 72"/>
          <p:cNvSpPr/>
          <p:nvPr/>
        </p:nvSpPr>
        <p:spPr>
          <a:xfrm>
            <a:off x="2836848" y="479000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5" name="文字方塊 74"/>
          <p:cNvSpPr txBox="1"/>
          <p:nvPr/>
        </p:nvSpPr>
        <p:spPr>
          <a:xfrm rot="5400000">
            <a:off x="2712781" y="4074943"/>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3" name="群組 82"/>
          <p:cNvGrpSpPr/>
          <p:nvPr/>
        </p:nvGrpSpPr>
        <p:grpSpPr>
          <a:xfrm>
            <a:off x="7484402" y="2638804"/>
            <a:ext cx="746342" cy="2683974"/>
            <a:chOff x="6046929" y="2216766"/>
            <a:chExt cx="746342" cy="2683974"/>
          </a:xfrm>
        </p:grpSpPr>
        <p:sp>
          <p:nvSpPr>
            <p:cNvPr id="84" name="矩形 83"/>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6" name="橢圓 85"/>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7" name="橢圓 86"/>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8" name="橢圓 87"/>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文字方塊 88"/>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90" name="文字方塊 89"/>
          <p:cNvSpPr txBox="1"/>
          <p:nvPr/>
        </p:nvSpPr>
        <p:spPr>
          <a:xfrm>
            <a:off x="4630469" y="2613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1" name="文字方塊 90"/>
          <p:cNvSpPr txBox="1"/>
          <p:nvPr/>
        </p:nvSpPr>
        <p:spPr>
          <a:xfrm>
            <a:off x="4637418" y="337488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2" name="文字方塊 91"/>
          <p:cNvSpPr txBox="1"/>
          <p:nvPr/>
        </p:nvSpPr>
        <p:spPr>
          <a:xfrm>
            <a:off x="4666434" y="459022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27" name="群組 126"/>
          <p:cNvGrpSpPr/>
          <p:nvPr/>
        </p:nvGrpSpPr>
        <p:grpSpPr>
          <a:xfrm>
            <a:off x="5343495" y="2630101"/>
            <a:ext cx="1409951" cy="2675868"/>
            <a:chOff x="3237982" y="2761595"/>
            <a:chExt cx="1409951" cy="2675868"/>
          </a:xfrm>
        </p:grpSpPr>
        <p:grpSp>
          <p:nvGrpSpPr>
            <p:cNvPr id="76" name="群組 75"/>
            <p:cNvGrpSpPr/>
            <p:nvPr/>
          </p:nvGrpSpPr>
          <p:grpSpPr>
            <a:xfrm>
              <a:off x="3901591" y="2761595"/>
              <a:ext cx="746342" cy="2675868"/>
              <a:chOff x="3830151" y="2208525"/>
              <a:chExt cx="746342" cy="2675868"/>
            </a:xfrm>
          </p:grpSpPr>
          <p:sp>
            <p:nvSpPr>
              <p:cNvPr id="77" name="矩形 7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9" name="橢圓 7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93" name="群組 92"/>
            <p:cNvGrpSpPr/>
            <p:nvPr/>
          </p:nvGrpSpPr>
          <p:grpSpPr>
            <a:xfrm>
              <a:off x="3237982" y="3061275"/>
              <a:ext cx="753037" cy="2028469"/>
              <a:chOff x="3166542" y="2508205"/>
              <a:chExt cx="753037" cy="2028469"/>
            </a:xfrm>
          </p:grpSpPr>
          <p:cxnSp>
            <p:nvCxnSpPr>
              <p:cNvPr id="94" name="直線單箭頭接點 93"/>
              <p:cNvCxnSpPr>
                <a:stCxn id="69" idx="6"/>
                <a:endCxn id="79"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0" idx="6"/>
                <a:endCxn id="79"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69" idx="6"/>
                <a:endCxn id="80"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69" idx="6"/>
                <a:endCxn id="81"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70" idx="6"/>
                <a:endCxn id="81"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71" idx="6"/>
                <a:endCxn id="79"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6"/>
                <a:endCxn id="80"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03" name="直線單箭頭接點 102"/>
          <p:cNvCxnSpPr>
            <a:endCxn id="69" idx="2"/>
          </p:cNvCxnSpPr>
          <p:nvPr/>
        </p:nvCxnSpPr>
        <p:spPr>
          <a:xfrm flipV="1">
            <a:off x="3179748" y="2944992"/>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3" idx="3"/>
            <a:endCxn id="70" idx="2"/>
          </p:cNvCxnSpPr>
          <p:nvPr/>
        </p:nvCxnSpPr>
        <p:spPr>
          <a:xfrm>
            <a:off x="3176042" y="299336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63" idx="3"/>
            <a:endCxn id="71" idx="2"/>
          </p:cNvCxnSpPr>
          <p:nvPr/>
        </p:nvCxnSpPr>
        <p:spPr>
          <a:xfrm>
            <a:off x="3176041" y="299336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endCxn id="69" idx="2"/>
          </p:cNvCxnSpPr>
          <p:nvPr/>
        </p:nvCxnSpPr>
        <p:spPr>
          <a:xfrm flipV="1">
            <a:off x="3203562" y="294499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62" idx="3"/>
            <a:endCxn id="70" idx="2"/>
          </p:cNvCxnSpPr>
          <p:nvPr/>
        </p:nvCxnSpPr>
        <p:spPr>
          <a:xfrm>
            <a:off x="3170224" y="3563695"/>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stCxn id="62" idx="3"/>
            <a:endCxn id="71" idx="2"/>
          </p:cNvCxnSpPr>
          <p:nvPr/>
        </p:nvCxnSpPr>
        <p:spPr>
          <a:xfrm>
            <a:off x="3170223" y="3563695"/>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69" idx="2"/>
          </p:cNvCxnSpPr>
          <p:nvPr/>
        </p:nvCxnSpPr>
        <p:spPr>
          <a:xfrm flipV="1">
            <a:off x="3241720" y="2944992"/>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70" idx="2"/>
          </p:cNvCxnSpPr>
          <p:nvPr/>
        </p:nvCxnSpPr>
        <p:spPr>
          <a:xfrm flipV="1">
            <a:off x="3215352" y="372356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endCxn id="71" idx="2"/>
          </p:cNvCxnSpPr>
          <p:nvPr/>
        </p:nvCxnSpPr>
        <p:spPr>
          <a:xfrm>
            <a:off x="3215351" y="493816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p:cNvSpPr txBox="1"/>
          <p:nvPr/>
        </p:nvSpPr>
        <p:spPr>
          <a:xfrm rot="5400000">
            <a:off x="8839888" y="40954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3" name="文字方塊 112"/>
          <p:cNvSpPr txBox="1"/>
          <p:nvPr/>
        </p:nvSpPr>
        <p:spPr>
          <a:xfrm>
            <a:off x="8908981" y="2576667"/>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14" name="文字方塊 113"/>
          <p:cNvSpPr txBox="1"/>
          <p:nvPr/>
        </p:nvSpPr>
        <p:spPr>
          <a:xfrm>
            <a:off x="8897698" y="3374887"/>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15" name="文字方塊 114"/>
          <p:cNvSpPr txBox="1"/>
          <p:nvPr/>
        </p:nvSpPr>
        <p:spPr>
          <a:xfrm>
            <a:off x="8897698" y="4641119"/>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116" name="群組 115"/>
          <p:cNvGrpSpPr/>
          <p:nvPr/>
        </p:nvGrpSpPr>
        <p:grpSpPr>
          <a:xfrm>
            <a:off x="6794568" y="2937853"/>
            <a:ext cx="753037" cy="2013721"/>
            <a:chOff x="5357094" y="2515814"/>
            <a:chExt cx="753037" cy="2013721"/>
          </a:xfrm>
        </p:grpSpPr>
        <p:cxnSp>
          <p:nvCxnSpPr>
            <p:cNvPr id="117" name="直線單箭頭接點 11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9" name="Object 12"/>
          <p:cNvGraphicFramePr>
            <a:graphicFrameLocks noChangeAspect="1"/>
          </p:cNvGraphicFramePr>
          <p:nvPr>
            <p:extLst/>
          </p:nvPr>
        </p:nvGraphicFramePr>
        <p:xfrm>
          <a:off x="6488110" y="4410573"/>
          <a:ext cx="433387" cy="461963"/>
        </p:xfrm>
        <a:graphic>
          <a:graphicData uri="http://schemas.openxmlformats.org/presentationml/2006/ole">
            <mc:AlternateContent xmlns:mc="http://schemas.openxmlformats.org/markup-compatibility/2006">
              <mc:Choice xmlns:v="urn:schemas-microsoft-com:vml" Requires="v">
                <p:oleObj spid="_x0000_s19526" name="方程式" r:id="rId4" imgW="203040" imgH="215640" progId="Equation.3">
                  <p:embed/>
                </p:oleObj>
              </mc:Choice>
              <mc:Fallback>
                <p:oleObj name="方程式" r:id="rId4" imgW="203040" imgH="215640" progId="Equation.3">
                  <p:embed/>
                  <p:pic>
                    <p:nvPicPr>
                      <p:cNvPr id="129" name="Object 12"/>
                      <p:cNvPicPr>
                        <a:picLocks noChangeAspect="1" noChangeArrowheads="1"/>
                      </p:cNvPicPr>
                      <p:nvPr/>
                    </p:nvPicPr>
                    <p:blipFill>
                      <a:blip r:embed="rId5"/>
                      <a:srcRect/>
                      <a:stretch>
                        <a:fillRect/>
                      </a:stretch>
                    </p:blipFill>
                    <p:spPr bwMode="auto">
                      <a:xfrm>
                        <a:off x="6488110" y="4410573"/>
                        <a:ext cx="43338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 name="文字方塊 129"/>
          <p:cNvSpPr txBox="1"/>
          <p:nvPr/>
        </p:nvSpPr>
        <p:spPr>
          <a:xfrm>
            <a:off x="7288280" y="5348860"/>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131" name="文字方塊 130"/>
          <p:cNvSpPr txBox="1"/>
          <p:nvPr/>
        </p:nvSpPr>
        <p:spPr>
          <a:xfrm>
            <a:off x="4310173" y="5661212"/>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132" name="右大括弧 131"/>
          <p:cNvSpPr/>
          <p:nvPr/>
        </p:nvSpPr>
        <p:spPr>
          <a:xfrm rot="5400000">
            <a:off x="5271093" y="4013939"/>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3" name="文字方塊 132"/>
          <p:cNvSpPr txBox="1"/>
          <p:nvPr/>
        </p:nvSpPr>
        <p:spPr>
          <a:xfrm>
            <a:off x="2547007" y="5220334"/>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graphicFrame>
        <p:nvGraphicFramePr>
          <p:cNvPr id="134" name="Object 12"/>
          <p:cNvGraphicFramePr>
            <a:graphicFrameLocks noChangeAspect="1"/>
          </p:cNvGraphicFramePr>
          <p:nvPr>
            <p:extLst/>
          </p:nvPr>
        </p:nvGraphicFramePr>
        <p:xfrm>
          <a:off x="2319350" y="3693983"/>
          <a:ext cx="434940" cy="478178"/>
        </p:xfrm>
        <a:graphic>
          <a:graphicData uri="http://schemas.openxmlformats.org/presentationml/2006/ole">
            <mc:AlternateContent xmlns:mc="http://schemas.openxmlformats.org/markup-compatibility/2006">
              <mc:Choice xmlns:v="urn:schemas-microsoft-com:vml" Requires="v">
                <p:oleObj spid="_x0000_s19527" name="方程式" r:id="rId6" imgW="126720" imgH="139680" progId="Equation.3">
                  <p:embed/>
                </p:oleObj>
              </mc:Choice>
              <mc:Fallback>
                <p:oleObj name="方程式" r:id="rId6" imgW="126720" imgH="139680" progId="Equation.3">
                  <p:embed/>
                  <p:pic>
                    <p:nvPicPr>
                      <p:cNvPr id="134" name="Object 12"/>
                      <p:cNvPicPr>
                        <a:picLocks noChangeAspect="1" noChangeArrowheads="1"/>
                      </p:cNvPicPr>
                      <p:nvPr/>
                    </p:nvPicPr>
                    <p:blipFill>
                      <a:blip r:embed="rId7"/>
                      <a:srcRect/>
                      <a:stretch>
                        <a:fillRect/>
                      </a:stretch>
                    </p:blipFill>
                    <p:spPr bwMode="auto">
                      <a:xfrm>
                        <a:off x="2319350" y="3693983"/>
                        <a:ext cx="434940" cy="478178"/>
                      </a:xfrm>
                      <a:prstGeom prst="rect">
                        <a:avLst/>
                      </a:prstGeom>
                      <a:noFill/>
                      <a:extLst/>
                    </p:spPr>
                  </p:pic>
                </p:oleObj>
              </mc:Fallback>
            </mc:AlternateContent>
          </a:graphicData>
        </a:graphic>
      </p:graphicFrame>
      <p:graphicFrame>
        <p:nvGraphicFramePr>
          <p:cNvPr id="64" name="Object 12"/>
          <p:cNvGraphicFramePr>
            <a:graphicFrameLocks noChangeAspect="1"/>
          </p:cNvGraphicFramePr>
          <p:nvPr>
            <p:extLst/>
          </p:nvPr>
        </p:nvGraphicFramePr>
        <p:xfrm>
          <a:off x="6544102" y="2475889"/>
          <a:ext cx="325438" cy="461962"/>
        </p:xfrm>
        <a:graphic>
          <a:graphicData uri="http://schemas.openxmlformats.org/presentationml/2006/ole">
            <mc:AlternateContent xmlns:mc="http://schemas.openxmlformats.org/markup-compatibility/2006">
              <mc:Choice xmlns:v="urn:schemas-microsoft-com:vml" Requires="v">
                <p:oleObj spid="_x0000_s19528" name="方程式" r:id="rId8" imgW="152280" imgH="215640" progId="Equation.3">
                  <p:embed/>
                </p:oleObj>
              </mc:Choice>
              <mc:Fallback>
                <p:oleObj name="方程式" r:id="rId8" imgW="152280" imgH="215640" progId="Equation.3">
                  <p:embed/>
                  <p:pic>
                    <p:nvPicPr>
                      <p:cNvPr id="64" name="Object 12"/>
                      <p:cNvPicPr>
                        <a:picLocks noChangeAspect="1" noChangeArrowheads="1"/>
                      </p:cNvPicPr>
                      <p:nvPr/>
                    </p:nvPicPr>
                    <p:blipFill>
                      <a:blip r:embed="rId9"/>
                      <a:srcRect/>
                      <a:stretch>
                        <a:fillRect/>
                      </a:stretch>
                    </p:blipFill>
                    <p:spPr bwMode="auto">
                      <a:xfrm>
                        <a:off x="6544102" y="24758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 name="Object 12"/>
          <p:cNvGraphicFramePr>
            <a:graphicFrameLocks noChangeAspect="1"/>
          </p:cNvGraphicFramePr>
          <p:nvPr>
            <p:extLst/>
          </p:nvPr>
        </p:nvGraphicFramePr>
        <p:xfrm>
          <a:off x="6523641" y="3228796"/>
          <a:ext cx="352425" cy="461963"/>
        </p:xfrm>
        <a:graphic>
          <a:graphicData uri="http://schemas.openxmlformats.org/presentationml/2006/ole">
            <mc:AlternateContent xmlns:mc="http://schemas.openxmlformats.org/markup-compatibility/2006">
              <mc:Choice xmlns:v="urn:schemas-microsoft-com:vml" Requires="v">
                <p:oleObj spid="_x0000_s19529" name="方程式" r:id="rId10" imgW="164880" imgH="215640" progId="Equation.3">
                  <p:embed/>
                </p:oleObj>
              </mc:Choice>
              <mc:Fallback>
                <p:oleObj name="方程式" r:id="rId10" imgW="164880" imgH="215640" progId="Equation.3">
                  <p:embed/>
                  <p:pic>
                    <p:nvPicPr>
                      <p:cNvPr id="128" name="Object 12"/>
                      <p:cNvPicPr>
                        <a:picLocks noChangeAspect="1" noChangeArrowheads="1"/>
                      </p:cNvPicPr>
                      <p:nvPr/>
                    </p:nvPicPr>
                    <p:blipFill>
                      <a:blip r:embed="rId11"/>
                      <a:srcRect/>
                      <a:stretch>
                        <a:fillRect/>
                      </a:stretch>
                    </p:blipFill>
                    <p:spPr bwMode="auto">
                      <a:xfrm>
                        <a:off x="6523641" y="322879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 name="矩形 134"/>
          <p:cNvSpPr/>
          <p:nvPr/>
        </p:nvSpPr>
        <p:spPr>
          <a:xfrm>
            <a:off x="3815951" y="2576667"/>
            <a:ext cx="2693027" cy="27461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文字方塊 135"/>
          <p:cNvSpPr txBox="1"/>
          <p:nvPr/>
        </p:nvSpPr>
        <p:spPr>
          <a:xfrm>
            <a:off x="3730736" y="1705204"/>
            <a:ext cx="3753666" cy="830997"/>
          </a:xfrm>
          <a:prstGeom prst="rect">
            <a:avLst/>
          </a:prstGeom>
          <a:noFill/>
        </p:spPr>
        <p:txBody>
          <a:bodyPr wrap="square" rtlCol="0">
            <a:spAutoFit/>
          </a:bodyPr>
          <a:lstStyle/>
          <a:p>
            <a:r>
              <a:rPr lang="en-US" altLang="zh-TW" sz="2400" dirty="0"/>
              <a:t>Feature extractor replacing feature engineering</a:t>
            </a:r>
            <a:endParaRPr lang="zh-TW" altLang="en-US" sz="2400" dirty="0"/>
          </a:p>
        </p:txBody>
      </p:sp>
      <p:sp>
        <p:nvSpPr>
          <p:cNvPr id="137" name="文字方塊 136"/>
          <p:cNvSpPr txBox="1"/>
          <p:nvPr/>
        </p:nvSpPr>
        <p:spPr>
          <a:xfrm>
            <a:off x="8433400" y="5344177"/>
            <a:ext cx="1765609"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 Multi-class Classifier </a:t>
            </a:r>
            <a:endParaRPr lang="zh-TW" altLang="en-US" sz="2400" dirty="0"/>
          </a:p>
        </p:txBody>
      </p:sp>
      <p:sp>
        <p:nvSpPr>
          <p:cNvPr id="138" name="矩形 137"/>
          <p:cNvSpPr/>
          <p:nvPr/>
        </p:nvSpPr>
        <p:spPr>
          <a:xfrm>
            <a:off x="7562847" y="2610469"/>
            <a:ext cx="737236" cy="26839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39" name="文字方塊 138"/>
          <p:cNvSpPr txBox="1"/>
          <p:nvPr/>
        </p:nvSpPr>
        <p:spPr>
          <a:xfrm rot="5400000">
            <a:off x="7140881" y="3720141"/>
            <a:ext cx="1510968" cy="461665"/>
          </a:xfrm>
          <a:prstGeom prst="rect">
            <a:avLst/>
          </a:prstGeom>
          <a:noFill/>
        </p:spPr>
        <p:txBody>
          <a:bodyPr wrap="square" rtlCol="0">
            <a:spAutoFit/>
          </a:bodyPr>
          <a:lstStyle/>
          <a:p>
            <a:pPr algn="ctr"/>
            <a:r>
              <a:rPr lang="en-US" altLang="zh-TW" sz="2400" dirty="0" err="1"/>
              <a:t>Softmax</a:t>
            </a:r>
            <a:endParaRPr lang="zh-TW" altLang="en-US" sz="2400" dirty="0"/>
          </a:p>
        </p:txBody>
      </p:sp>
    </p:spTree>
    <p:extLst>
      <p:ext uri="{BB962C8B-B14F-4D97-AF65-F5344CB8AC3E}">
        <p14:creationId xmlns:p14="http://schemas.microsoft.com/office/powerpoint/2010/main" val="282449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p:bldP spid="137" grpId="0" animBg="1"/>
      <p:bldP spid="138" grpId="0" animBg="1"/>
      <p:bldP spid="1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Application</a:t>
            </a:r>
            <a:endParaRPr lang="zh-TW" altLang="en-US" dirty="0"/>
          </a:p>
        </p:txBody>
      </p:sp>
      <p:sp>
        <p:nvSpPr>
          <p:cNvPr id="3" name="文字版面配置區 2"/>
          <p:cNvSpPr>
            <a:spLocks noGrp="1"/>
          </p:cNvSpPr>
          <p:nvPr>
            <p:ph type="body" idx="1"/>
          </p:nvPr>
        </p:nvSpPr>
        <p:spPr/>
        <p:txBody>
          <a:bodyPr>
            <a:normAutofit/>
          </a:bodyPr>
          <a:lstStyle/>
          <a:p>
            <a:r>
              <a:rPr lang="en-US" altLang="zh-TW" sz="3200" dirty="0"/>
              <a:t>Input</a:t>
            </a:r>
            <a:endParaRPr lang="zh-TW" altLang="en-US" sz="3200" dirty="0"/>
          </a:p>
        </p:txBody>
      </p:sp>
      <p:sp>
        <p:nvSpPr>
          <p:cNvPr id="4" name="內容版面配置區 3"/>
          <p:cNvSpPr>
            <a:spLocks noGrp="1"/>
          </p:cNvSpPr>
          <p:nvPr>
            <p:ph sz="half" idx="2"/>
          </p:nvPr>
        </p:nvSpPr>
        <p:spPr/>
        <p:txBody>
          <a:bodyPr/>
          <a:lstStyle/>
          <a:p>
            <a:endParaRPr lang="zh-TW" altLang="en-US"/>
          </a:p>
        </p:txBody>
      </p:sp>
      <p:sp>
        <p:nvSpPr>
          <p:cNvPr id="5" name="文字版面配置區 4"/>
          <p:cNvSpPr>
            <a:spLocks noGrp="1"/>
          </p:cNvSpPr>
          <p:nvPr>
            <p:ph type="body" sz="quarter" idx="3"/>
          </p:nvPr>
        </p:nvSpPr>
        <p:spPr/>
        <p:txBody>
          <a:bodyPr>
            <a:normAutofit/>
          </a:bodyPr>
          <a:lstStyle/>
          <a:p>
            <a:r>
              <a:rPr lang="en-US" altLang="zh-TW" sz="3200" dirty="0"/>
              <a:t>Output</a:t>
            </a:r>
            <a:endParaRPr lang="zh-TW" altLang="en-US" sz="3200" dirty="0"/>
          </a:p>
        </p:txBody>
      </p:sp>
      <p:sp>
        <p:nvSpPr>
          <p:cNvPr id="6" name="內容版面配置區 5"/>
          <p:cNvSpPr>
            <a:spLocks noGrp="1"/>
          </p:cNvSpPr>
          <p:nvPr>
            <p:ph sz="quarter" idx="4"/>
          </p:nvPr>
        </p:nvSpPr>
        <p:spPr/>
        <p:txBody>
          <a:bodyPr/>
          <a:lstStyle/>
          <a:p>
            <a:endParaRPr lang="zh-TW" altLang="en-US"/>
          </a:p>
        </p:txBody>
      </p:sp>
      <p:pic>
        <p:nvPicPr>
          <p:cNvPr id="7" name="圖片 6"/>
          <p:cNvPicPr>
            <a:picLocks noChangeAspect="1"/>
          </p:cNvPicPr>
          <p:nvPr/>
        </p:nvPicPr>
        <p:blipFill>
          <a:blip r:embed="rId4"/>
          <a:stretch>
            <a:fillRect/>
          </a:stretch>
        </p:blipFill>
        <p:spPr>
          <a:xfrm>
            <a:off x="2612933" y="3309807"/>
            <a:ext cx="2130022" cy="2116455"/>
          </a:xfrm>
          <a:prstGeom prst="rect">
            <a:avLst/>
          </a:prstGeom>
        </p:spPr>
      </p:pic>
      <p:sp>
        <p:nvSpPr>
          <p:cNvPr id="8" name="文字方塊 7"/>
          <p:cNvSpPr txBox="1"/>
          <p:nvPr/>
        </p:nvSpPr>
        <p:spPr>
          <a:xfrm>
            <a:off x="2860292" y="5413288"/>
            <a:ext cx="1447800" cy="369332"/>
          </a:xfrm>
          <a:prstGeom prst="rect">
            <a:avLst/>
          </a:prstGeom>
          <a:noFill/>
        </p:spPr>
        <p:txBody>
          <a:bodyPr wrap="square" rtlCol="0">
            <a:spAutoFit/>
          </a:bodyPr>
          <a:lstStyle/>
          <a:p>
            <a:r>
              <a:rPr lang="en-US" altLang="zh-TW" dirty="0"/>
              <a:t>16 x 16 = 256</a:t>
            </a:r>
            <a:endParaRPr lang="zh-TW" altLang="en-US" dirty="0"/>
          </a:p>
        </p:txBody>
      </p:sp>
      <p:sp>
        <p:nvSpPr>
          <p:cNvPr id="9" name="矩形 8"/>
          <p:cNvSpPr/>
          <p:nvPr/>
        </p:nvSpPr>
        <p:spPr>
          <a:xfrm>
            <a:off x="4972639" y="300672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a:off x="5041026" y="37244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p:cNvSpPr/>
          <p:nvPr/>
        </p:nvSpPr>
        <p:spPr>
          <a:xfrm>
            <a:off x="5046844" y="31540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extLst/>
          </p:nvPr>
        </p:nvGraphicFramePr>
        <p:xfrm>
          <a:off x="5059543" y="3058840"/>
          <a:ext cx="325438" cy="461962"/>
        </p:xfrm>
        <a:graphic>
          <a:graphicData uri="http://schemas.openxmlformats.org/presentationml/2006/ole">
            <mc:AlternateContent xmlns:mc="http://schemas.openxmlformats.org/markup-compatibility/2006">
              <mc:Choice xmlns:v="urn:schemas-microsoft-com:vml" Requires="v">
                <p:oleObj spid="_x0000_s20533" name="方程式" r:id="rId5" imgW="152280" imgH="215640" progId="Equation.3">
                  <p:embed/>
                </p:oleObj>
              </mc:Choice>
              <mc:Fallback>
                <p:oleObj name="方程式" r:id="rId5" imgW="152280" imgH="215640" progId="Equation.3">
                  <p:embed/>
                  <p:pic>
                    <p:nvPicPr>
                      <p:cNvPr id="12" name="Object 12"/>
                      <p:cNvPicPr>
                        <a:picLocks noChangeAspect="1" noChangeArrowheads="1"/>
                      </p:cNvPicPr>
                      <p:nvPr/>
                    </p:nvPicPr>
                    <p:blipFill>
                      <a:blip r:embed="rId6"/>
                      <a:srcRect/>
                      <a:stretch>
                        <a:fillRect/>
                      </a:stretch>
                    </p:blipFill>
                    <p:spPr bwMode="auto">
                      <a:xfrm>
                        <a:off x="5059543" y="305884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5064840" y="3641570"/>
          <a:ext cx="352425" cy="461963"/>
        </p:xfrm>
        <a:graphic>
          <a:graphicData uri="http://schemas.openxmlformats.org/presentationml/2006/ole">
            <mc:AlternateContent xmlns:mc="http://schemas.openxmlformats.org/markup-compatibility/2006">
              <mc:Choice xmlns:v="urn:schemas-microsoft-com:vml" Requires="v">
                <p:oleObj spid="_x0000_s20534" name="方程式" r:id="rId7" imgW="164880" imgH="215640" progId="Equation.3">
                  <p:embed/>
                </p:oleObj>
              </mc:Choice>
              <mc:Fallback>
                <p:oleObj name="方程式" r:id="rId7" imgW="164880" imgH="215640" progId="Equation.3">
                  <p:embed/>
                  <p:pic>
                    <p:nvPicPr>
                      <p:cNvPr id="13" name="Object 12"/>
                      <p:cNvPicPr>
                        <a:picLocks noChangeAspect="1" noChangeArrowheads="1"/>
                      </p:cNvPicPr>
                      <p:nvPr/>
                    </p:nvPicPr>
                    <p:blipFill>
                      <a:blip r:embed="rId8"/>
                      <a:srcRect/>
                      <a:stretch>
                        <a:fillRect/>
                      </a:stretch>
                    </p:blipFill>
                    <p:spPr bwMode="auto">
                      <a:xfrm>
                        <a:off x="5064840" y="3641570"/>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5050551" y="51221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nvPr>
        </p:nvGraphicFramePr>
        <p:xfrm>
          <a:off x="4978628" y="5025409"/>
          <a:ext cx="544512" cy="488950"/>
        </p:xfrm>
        <a:graphic>
          <a:graphicData uri="http://schemas.openxmlformats.org/presentationml/2006/ole">
            <mc:AlternateContent xmlns:mc="http://schemas.openxmlformats.org/markup-compatibility/2006">
              <mc:Choice xmlns:v="urn:schemas-microsoft-com:vml" Requires="v">
                <p:oleObj spid="_x0000_s20535" name="方程式" r:id="rId9" imgW="253800" imgH="228600" progId="Equation.3">
                  <p:embed/>
                </p:oleObj>
              </mc:Choice>
              <mc:Fallback>
                <p:oleObj name="方程式" r:id="rId9" imgW="253800" imgH="228600" progId="Equation.3">
                  <p:embed/>
                  <p:pic>
                    <p:nvPicPr>
                      <p:cNvPr id="15" name="Object 12"/>
                      <p:cNvPicPr>
                        <a:picLocks noChangeAspect="1" noChangeArrowheads="1"/>
                      </p:cNvPicPr>
                      <p:nvPr/>
                    </p:nvPicPr>
                    <p:blipFill>
                      <a:blip r:embed="rId10"/>
                      <a:srcRect/>
                      <a:stretch>
                        <a:fillRect/>
                      </a:stretch>
                    </p:blipFill>
                    <p:spPr bwMode="auto">
                      <a:xfrm>
                        <a:off x="4978628" y="502540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15"/>
          <p:cNvSpPr txBox="1"/>
          <p:nvPr/>
        </p:nvSpPr>
        <p:spPr>
          <a:xfrm rot="5400000">
            <a:off x="4926484" y="44071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手繪多邊形 16"/>
          <p:cNvSpPr/>
          <p:nvPr/>
        </p:nvSpPr>
        <p:spPr>
          <a:xfrm>
            <a:off x="2738665" y="3068122"/>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17"/>
          <p:cNvSpPr/>
          <p:nvPr/>
        </p:nvSpPr>
        <p:spPr>
          <a:xfrm>
            <a:off x="2872015" y="3241063"/>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18"/>
          <p:cNvSpPr/>
          <p:nvPr/>
        </p:nvSpPr>
        <p:spPr>
          <a:xfrm>
            <a:off x="4605565" y="5284171"/>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2895218" y="5765881"/>
            <a:ext cx="1661390" cy="830997"/>
          </a:xfrm>
          <a:prstGeom prst="rect">
            <a:avLst/>
          </a:prstGeom>
          <a:noFill/>
        </p:spPr>
        <p:txBody>
          <a:bodyPr wrap="square" rtlCol="0">
            <a:spAutoFit/>
          </a:bodyPr>
          <a:lstStyle/>
          <a:p>
            <a:r>
              <a:rPr lang="en-US" altLang="zh-TW" sz="2400" dirty="0"/>
              <a:t>Ink → 1</a:t>
            </a:r>
          </a:p>
          <a:p>
            <a:r>
              <a:rPr lang="en-US" altLang="zh-TW" sz="2400" dirty="0"/>
              <a:t>No ink → 0</a:t>
            </a:r>
            <a:endParaRPr lang="zh-TW" altLang="en-US" sz="2400" dirty="0"/>
          </a:p>
        </p:txBody>
      </p:sp>
      <p:grpSp>
        <p:nvGrpSpPr>
          <p:cNvPr id="26" name="群組 25"/>
          <p:cNvGrpSpPr/>
          <p:nvPr/>
        </p:nvGrpSpPr>
        <p:grpSpPr>
          <a:xfrm>
            <a:off x="6703092" y="2822200"/>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7" name="文字方塊 26"/>
          <p:cNvSpPr txBox="1"/>
          <p:nvPr/>
        </p:nvSpPr>
        <p:spPr>
          <a:xfrm>
            <a:off x="6630944" y="5737346"/>
            <a:ext cx="3566686"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400" dirty="0"/>
              <a:t>Each dimension represents the confidence of a digit.</a:t>
            </a:r>
            <a:endParaRPr lang="zh-TW" altLang="en-US" sz="2400" dirty="0"/>
          </a:p>
        </p:txBody>
      </p:sp>
      <p:sp>
        <p:nvSpPr>
          <p:cNvPr id="28" name="文字方塊 27"/>
          <p:cNvSpPr txBox="1"/>
          <p:nvPr/>
        </p:nvSpPr>
        <p:spPr>
          <a:xfrm>
            <a:off x="7572213" y="2883755"/>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9" name="文字方塊 28"/>
          <p:cNvSpPr txBox="1"/>
          <p:nvPr/>
        </p:nvSpPr>
        <p:spPr>
          <a:xfrm>
            <a:off x="7579522" y="3665037"/>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30" name="文字方塊 29"/>
          <p:cNvSpPr txBox="1"/>
          <p:nvPr/>
        </p:nvSpPr>
        <p:spPr>
          <a:xfrm>
            <a:off x="7579521" y="4939006"/>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1" name="文字方塊 30"/>
          <p:cNvSpPr txBox="1"/>
          <p:nvPr/>
        </p:nvSpPr>
        <p:spPr>
          <a:xfrm rot="5400000">
            <a:off x="7712217" y="432180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矩形 31"/>
          <p:cNvSpPr/>
          <p:nvPr/>
        </p:nvSpPr>
        <p:spPr>
          <a:xfrm>
            <a:off x="6639796" y="294466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33" name="矩形 32"/>
          <p:cNvSpPr/>
          <p:nvPr/>
        </p:nvSpPr>
        <p:spPr>
          <a:xfrm>
            <a:off x="6639796" y="366906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34" name="矩形 33"/>
          <p:cNvSpPr/>
          <p:nvPr/>
        </p:nvSpPr>
        <p:spPr>
          <a:xfrm>
            <a:off x="6620948" y="4938330"/>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35" name="矩形 34"/>
          <p:cNvSpPr/>
          <p:nvPr/>
        </p:nvSpPr>
        <p:spPr>
          <a:xfrm>
            <a:off x="6531951" y="3577013"/>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8530628" y="3813786"/>
            <a:ext cx="1940923" cy="9033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The image is  “2”</a:t>
            </a:r>
            <a:endParaRPr lang="zh-TW" altLang="en-US" sz="2800" dirty="0"/>
          </a:p>
        </p:txBody>
      </p:sp>
      <p:pic>
        <p:nvPicPr>
          <p:cNvPr id="37" name="圖片 36"/>
          <p:cNvPicPr>
            <a:picLocks noChangeAspect="1"/>
          </p:cNvPicPr>
          <p:nvPr/>
        </p:nvPicPr>
        <p:blipFill>
          <a:blip r:embed="rId11"/>
          <a:stretch>
            <a:fillRect/>
          </a:stretch>
        </p:blipFill>
        <p:spPr>
          <a:xfrm>
            <a:off x="7115726" y="529323"/>
            <a:ext cx="3355824" cy="887357"/>
          </a:xfrm>
          <a:prstGeom prst="rect">
            <a:avLst/>
          </a:prstGeom>
        </p:spPr>
      </p:pic>
    </p:spTree>
    <p:extLst>
      <p:ext uri="{BB962C8B-B14F-4D97-AF65-F5344CB8AC3E}">
        <p14:creationId xmlns:p14="http://schemas.microsoft.com/office/powerpoint/2010/main" val="198747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4" grpId="0" animBg="1"/>
      <p:bldP spid="16" grpId="0"/>
      <p:bldP spid="17" grpId="0" animBg="1"/>
      <p:bldP spid="18" grpId="0" animBg="1"/>
      <p:bldP spid="19" grpId="0" animBg="1"/>
      <p:bldP spid="20" grpId="0"/>
      <p:bldP spid="27" grpId="0" animBg="1"/>
      <p:bldP spid="28" grpId="0" animBg="1"/>
      <p:bldP spid="29" grpId="0" animBg="1"/>
      <p:bldP spid="30" grpId="0" animBg="1"/>
      <p:bldP spid="31" grpId="0"/>
      <p:bldP spid="32" grpId="0" animBg="1"/>
      <p:bldP spid="33" grpId="0" animBg="1"/>
      <p:bldP spid="3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Application</a:t>
            </a:r>
            <a:endParaRPr lang="zh-TW" altLang="en-US" dirty="0"/>
          </a:p>
        </p:txBody>
      </p:sp>
      <p:sp>
        <p:nvSpPr>
          <p:cNvPr id="3" name="內容版面配置區 2"/>
          <p:cNvSpPr>
            <a:spLocks noGrp="1"/>
          </p:cNvSpPr>
          <p:nvPr>
            <p:ph idx="1"/>
          </p:nvPr>
        </p:nvSpPr>
        <p:spPr>
          <a:xfrm>
            <a:off x="2152650" y="1788413"/>
            <a:ext cx="7886700" cy="4351338"/>
          </a:xfrm>
        </p:spPr>
        <p:txBody>
          <a:bodyPr/>
          <a:lstStyle/>
          <a:p>
            <a:r>
              <a:rPr lang="en-US" altLang="zh-TW" dirty="0"/>
              <a:t>Handwriting Digit Recognition</a:t>
            </a:r>
            <a:endParaRPr lang="zh-TW" altLang="en-US" dirty="0"/>
          </a:p>
        </p:txBody>
      </p:sp>
      <p:pic>
        <p:nvPicPr>
          <p:cNvPr id="5" name="圖片 4"/>
          <p:cNvPicPr>
            <a:picLocks noChangeAspect="1"/>
          </p:cNvPicPr>
          <p:nvPr/>
        </p:nvPicPr>
        <p:blipFill>
          <a:blip r:embed="rId4"/>
          <a:stretch>
            <a:fillRect/>
          </a:stretch>
        </p:blipFill>
        <p:spPr>
          <a:xfrm>
            <a:off x="2925933" y="3170127"/>
            <a:ext cx="1602442" cy="1592235"/>
          </a:xfrm>
          <a:prstGeom prst="rect">
            <a:avLst/>
          </a:prstGeom>
        </p:spPr>
      </p:pic>
      <p:sp>
        <p:nvSpPr>
          <p:cNvPr id="7" name="矩形 6"/>
          <p:cNvSpPr/>
          <p:nvPr/>
        </p:nvSpPr>
        <p:spPr>
          <a:xfrm>
            <a:off x="5349018" y="3184640"/>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8" name="向右箭號 7"/>
          <p:cNvSpPr/>
          <p:nvPr/>
        </p:nvSpPr>
        <p:spPr>
          <a:xfrm>
            <a:off x="4619815" y="3530445"/>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7475758" y="3540311"/>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8190447" y="3671696"/>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6" name="群組 5"/>
          <p:cNvGrpSpPr/>
          <p:nvPr/>
        </p:nvGrpSpPr>
        <p:grpSpPr>
          <a:xfrm>
            <a:off x="3986115" y="2538616"/>
            <a:ext cx="600084" cy="2625052"/>
            <a:chOff x="2462115" y="2538616"/>
            <a:chExt cx="600084" cy="2625052"/>
          </a:xfrm>
        </p:grpSpPr>
        <p:sp>
          <p:nvSpPr>
            <p:cNvPr id="12"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spid="_x0000_s21557" name="方程式" r:id="rId5" imgW="152280" imgH="215640" progId="Equation.3">
                    <p:embed/>
                  </p:oleObj>
                </mc:Choice>
                <mc:Fallback>
                  <p:oleObj name="方程式" r:id="rId5" imgW="152280" imgH="215640" progId="Equation.3">
                    <p:embed/>
                    <p:pic>
                      <p:nvPicPr>
                        <p:cNvPr id="15" name="Object 12"/>
                        <p:cNvPicPr>
                          <a:picLocks noChangeAspect="1" noChangeArrowheads="1"/>
                        </p:cNvPicPr>
                        <p:nvPr/>
                      </p:nvPicPr>
                      <p:blipFill>
                        <a:blip r:embed="rId6"/>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spid="_x0000_s21558" name="方程式" r:id="rId7" imgW="164880" imgH="215640" progId="Equation.3">
                    <p:embed/>
                  </p:oleObj>
                </mc:Choice>
                <mc:Fallback>
                  <p:oleObj name="方程式" r:id="rId7" imgW="164880" imgH="215640" progId="Equation.3">
                    <p:embed/>
                    <p:pic>
                      <p:nvPicPr>
                        <p:cNvPr id="16" name="Object 12"/>
                        <p:cNvPicPr>
                          <a:picLocks noChangeAspect="1" noChangeArrowheads="1"/>
                        </p:cNvPicPr>
                        <p:nvPr/>
                      </p:nvPicPr>
                      <p:blipFill>
                        <a:blip r:embed="rId8"/>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extLst/>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spid="_x0000_s21559" name="方程式" r:id="rId9" imgW="253800" imgH="228600" progId="Equation.3">
                    <p:embed/>
                  </p:oleObj>
                </mc:Choice>
                <mc:Fallback>
                  <p:oleObj name="方程式" r:id="rId9" imgW="253800" imgH="228600" progId="Equation.3">
                    <p:embed/>
                    <p:pic>
                      <p:nvPicPr>
                        <p:cNvPr id="18" name="Object 12"/>
                        <p:cNvPicPr>
                          <a:picLocks noChangeAspect="1" noChangeArrowheads="1"/>
                        </p:cNvPicPr>
                        <p:nvPr/>
                      </p:nvPicPr>
                      <p:blipFill>
                        <a:blip r:embed="rId10"/>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18"/>
            <p:cNvSpPr txBox="1"/>
            <p:nvPr/>
          </p:nvSpPr>
          <p:spPr>
            <a:xfrm rot="5400000">
              <a:off x="2415960" y="393900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20" name="群組 19"/>
          <p:cNvGrpSpPr/>
          <p:nvPr/>
        </p:nvGrpSpPr>
        <p:grpSpPr>
          <a:xfrm>
            <a:off x="8313662" y="2501359"/>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6" name="文字方塊 25"/>
          <p:cNvSpPr txBox="1"/>
          <p:nvPr/>
        </p:nvSpPr>
        <p:spPr>
          <a:xfrm>
            <a:off x="8984864" y="2572115"/>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7" name="文字方塊 26"/>
          <p:cNvSpPr txBox="1"/>
          <p:nvPr/>
        </p:nvSpPr>
        <p:spPr>
          <a:xfrm>
            <a:off x="8992173" y="3353397"/>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28" name="文字方塊 27"/>
          <p:cNvSpPr txBox="1"/>
          <p:nvPr/>
        </p:nvSpPr>
        <p:spPr>
          <a:xfrm>
            <a:off x="8992172" y="4627366"/>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0" name="文字方塊 29"/>
          <p:cNvSpPr txBox="1"/>
          <p:nvPr/>
        </p:nvSpPr>
        <p:spPr>
          <a:xfrm rot="5400000">
            <a:off x="9124868" y="40101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 name="文字方塊 10"/>
          <p:cNvSpPr txBox="1"/>
          <p:nvPr/>
        </p:nvSpPr>
        <p:spPr>
          <a:xfrm>
            <a:off x="4932957" y="4728736"/>
            <a:ext cx="2932815" cy="830997"/>
          </a:xfrm>
          <a:prstGeom prst="rect">
            <a:avLst/>
          </a:prstGeom>
          <a:noFill/>
        </p:spPr>
        <p:txBody>
          <a:bodyPr wrap="square" rtlCol="0">
            <a:spAutoFit/>
          </a:bodyPr>
          <a:lstStyle/>
          <a:p>
            <a:pPr algn="ctr"/>
            <a:r>
              <a:rPr lang="en-US" altLang="zh-TW" sz="2400" dirty="0"/>
              <a:t>What is needed is a function ……</a:t>
            </a:r>
            <a:endParaRPr lang="zh-TW" altLang="en-US" sz="2400" dirty="0"/>
          </a:p>
        </p:txBody>
      </p:sp>
      <p:sp>
        <p:nvSpPr>
          <p:cNvPr id="31" name="文字方塊 30"/>
          <p:cNvSpPr txBox="1"/>
          <p:nvPr/>
        </p:nvSpPr>
        <p:spPr>
          <a:xfrm>
            <a:off x="3192126" y="5484127"/>
            <a:ext cx="2086705" cy="830997"/>
          </a:xfrm>
          <a:prstGeom prst="rect">
            <a:avLst/>
          </a:prstGeom>
          <a:noFill/>
        </p:spPr>
        <p:txBody>
          <a:bodyPr wrap="square" rtlCol="0">
            <a:spAutoFit/>
          </a:bodyPr>
          <a:lstStyle/>
          <a:p>
            <a:pPr algn="ctr"/>
            <a:r>
              <a:rPr lang="en-US" altLang="zh-TW" sz="2400" dirty="0"/>
              <a:t>Input: </a:t>
            </a:r>
          </a:p>
          <a:p>
            <a:pPr algn="ctr"/>
            <a:r>
              <a:rPr lang="en-US" altLang="zh-TW" sz="2400" dirty="0"/>
              <a:t>256-dim vector</a:t>
            </a:r>
            <a:endParaRPr lang="zh-TW" altLang="en-US" sz="2400" dirty="0"/>
          </a:p>
        </p:txBody>
      </p:sp>
      <p:sp>
        <p:nvSpPr>
          <p:cNvPr id="33" name="文字方塊 32"/>
          <p:cNvSpPr txBox="1"/>
          <p:nvPr/>
        </p:nvSpPr>
        <p:spPr>
          <a:xfrm>
            <a:off x="7486262" y="5494980"/>
            <a:ext cx="2153750" cy="830997"/>
          </a:xfrm>
          <a:prstGeom prst="rect">
            <a:avLst/>
          </a:prstGeom>
          <a:noFill/>
        </p:spPr>
        <p:txBody>
          <a:bodyPr wrap="square" rtlCol="0">
            <a:spAutoFit/>
          </a:bodyPr>
          <a:lstStyle/>
          <a:p>
            <a:pPr algn="ctr"/>
            <a:r>
              <a:rPr lang="en-US" altLang="zh-TW" sz="2400" dirty="0"/>
              <a:t>output: </a:t>
            </a:r>
          </a:p>
          <a:p>
            <a:pPr algn="ctr"/>
            <a:r>
              <a:rPr lang="en-US" altLang="zh-TW" sz="2400" dirty="0"/>
              <a:t>10-dim vector</a:t>
            </a:r>
            <a:endParaRPr lang="zh-TW" altLang="en-US" sz="2400" dirty="0"/>
          </a:p>
        </p:txBody>
      </p:sp>
      <p:sp>
        <p:nvSpPr>
          <p:cNvPr id="32" name="文字方塊 31"/>
          <p:cNvSpPr txBox="1"/>
          <p:nvPr/>
        </p:nvSpPr>
        <p:spPr>
          <a:xfrm>
            <a:off x="5598432" y="3530445"/>
            <a:ext cx="1609082"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a:t>
            </a:r>
          </a:p>
          <a:p>
            <a:pPr algn="ctr"/>
            <a:r>
              <a:rPr lang="en-US" altLang="zh-TW" sz="2800" dirty="0"/>
              <a:t>Network</a:t>
            </a:r>
            <a:endParaRPr lang="zh-TW" altLang="en-US" sz="2800" dirty="0"/>
          </a:p>
        </p:txBody>
      </p:sp>
    </p:spTree>
    <p:extLst>
      <p:ext uri="{BB962C8B-B14F-4D97-AF65-F5344CB8AC3E}">
        <p14:creationId xmlns:p14="http://schemas.microsoft.com/office/powerpoint/2010/main" val="127111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0" grpId="0"/>
      <p:bldP spid="11" grpId="0"/>
      <p:bldP spid="31" grpId="0"/>
      <p:bldP spid="33" grpId="0"/>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圖片 106"/>
          <p:cNvPicPr>
            <a:picLocks noChangeAspect="1"/>
          </p:cNvPicPr>
          <p:nvPr/>
        </p:nvPicPr>
        <p:blipFill>
          <a:blip r:embed="rId4"/>
          <a:stretch>
            <a:fillRect/>
          </a:stretch>
        </p:blipFill>
        <p:spPr>
          <a:xfrm>
            <a:off x="1676795" y="2880669"/>
            <a:ext cx="1602442" cy="1592235"/>
          </a:xfrm>
          <a:prstGeom prst="rect">
            <a:avLst/>
          </a:prstGeom>
        </p:spPr>
      </p:pic>
      <p:sp>
        <p:nvSpPr>
          <p:cNvPr id="64" name="文字方塊 63"/>
          <p:cNvSpPr txBox="1"/>
          <p:nvPr/>
        </p:nvSpPr>
        <p:spPr>
          <a:xfrm>
            <a:off x="7361171" y="4824500"/>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4407916" y="5172080"/>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5368836" y="352480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2845463" y="225251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2644750" y="4829479"/>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lang="en-US" altLang="zh-TW" dirty="0"/>
              <a:t>Example Application</a:t>
            </a:r>
            <a:endParaRPr lang="zh-TW" altLang="en-US" dirty="0"/>
          </a:p>
        </p:txBody>
      </p:sp>
      <p:sp>
        <p:nvSpPr>
          <p:cNvPr id="7" name="文字方塊 6"/>
          <p:cNvSpPr txBox="1"/>
          <p:nvPr/>
        </p:nvSpPr>
        <p:spPr>
          <a:xfrm>
            <a:off x="2517976" y="1770730"/>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8662018" y="1770730"/>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7957737" y="327329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8067052" y="451918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7933852" y="249448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913850" y="297020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2919668" y="239987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2932367" y="2304627"/>
          <a:ext cx="325438" cy="461962"/>
        </p:xfrm>
        <a:graphic>
          <a:graphicData uri="http://schemas.openxmlformats.org/presentationml/2006/ole">
            <mc:AlternateContent xmlns:mc="http://schemas.openxmlformats.org/markup-compatibility/2006">
              <mc:Choice xmlns:v="urn:schemas-microsoft-com:vml" Requires="v">
                <p:oleObj spid="_x0000_s22581" name="方程式" r:id="rId5" imgW="152280" imgH="215640" progId="Equation.3">
                  <p:embed/>
                </p:oleObj>
              </mc:Choice>
              <mc:Fallback>
                <p:oleObj name="方程式" r:id="rId5" imgW="152280" imgH="215640" progId="Equation.3">
                  <p:embed/>
                  <p:pic>
                    <p:nvPicPr>
                      <p:cNvPr id="16" name="Object 12"/>
                      <p:cNvPicPr>
                        <a:picLocks noChangeAspect="1" noChangeArrowheads="1"/>
                      </p:cNvPicPr>
                      <p:nvPr/>
                    </p:nvPicPr>
                    <p:blipFill>
                      <a:blip r:embed="rId6"/>
                      <a:srcRect/>
                      <a:stretch>
                        <a:fillRect/>
                      </a:stretch>
                    </p:blipFill>
                    <p:spPr bwMode="auto">
                      <a:xfrm>
                        <a:off x="2932367" y="230462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2937664" y="2887357"/>
          <a:ext cx="352425" cy="461963"/>
        </p:xfrm>
        <a:graphic>
          <a:graphicData uri="http://schemas.openxmlformats.org/presentationml/2006/ole">
            <mc:AlternateContent xmlns:mc="http://schemas.openxmlformats.org/markup-compatibility/2006">
              <mc:Choice xmlns:v="urn:schemas-microsoft-com:vml" Requires="v">
                <p:oleObj spid="_x0000_s22582" name="方程式" r:id="rId7" imgW="164880" imgH="215640" progId="Equation.3">
                  <p:embed/>
                </p:oleObj>
              </mc:Choice>
              <mc:Fallback>
                <p:oleObj name="方程式" r:id="rId7" imgW="164880" imgH="215640" progId="Equation.3">
                  <p:embed/>
                  <p:pic>
                    <p:nvPicPr>
                      <p:cNvPr id="17" name="Object 12"/>
                      <p:cNvPicPr>
                        <a:picLocks noChangeAspect="1" noChangeArrowheads="1"/>
                      </p:cNvPicPr>
                      <p:nvPr/>
                    </p:nvPicPr>
                    <p:blipFill>
                      <a:blip r:embed="rId8"/>
                      <a:srcRect/>
                      <a:stretch>
                        <a:fillRect/>
                      </a:stretch>
                    </p:blipFill>
                    <p:spPr bwMode="auto">
                      <a:xfrm>
                        <a:off x="2937664" y="288735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3856137" y="1770730"/>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2923375" y="43679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2921000" y="4271963"/>
          <a:ext cx="407988" cy="488950"/>
        </p:xfrm>
        <a:graphic>
          <a:graphicData uri="http://schemas.openxmlformats.org/presentationml/2006/ole">
            <mc:AlternateContent xmlns:mc="http://schemas.openxmlformats.org/markup-compatibility/2006">
              <mc:Choice xmlns:v="urn:schemas-microsoft-com:vml" Requires="v">
                <p:oleObj spid="_x0000_s22583" name="方程式" r:id="rId9" imgW="190440" imgH="228600" progId="Equation.3">
                  <p:embed/>
                </p:oleObj>
              </mc:Choice>
              <mc:Fallback>
                <p:oleObj name="方程式" r:id="rId9" imgW="190440" imgH="228600" progId="Equation.3">
                  <p:embed/>
                  <p:pic>
                    <p:nvPicPr>
                      <p:cNvPr id="23" name="Object 12"/>
                      <p:cNvPicPr>
                        <a:picLocks noChangeAspect="1" noChangeArrowheads="1"/>
                      </p:cNvPicPr>
                      <p:nvPr/>
                    </p:nvPicPr>
                    <p:blipFill>
                      <a:blip r:embed="rId10"/>
                      <a:srcRect/>
                      <a:stretch>
                        <a:fillRect/>
                      </a:stretch>
                    </p:blipFill>
                    <p:spPr bwMode="auto">
                      <a:xfrm>
                        <a:off x="2921000" y="4271963"/>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2799308" y="365290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5181035" y="177072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7392381" y="1770730"/>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6124124" y="21918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6131073" y="29528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6160089" y="416818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4690543" y="2522954"/>
            <a:ext cx="753037" cy="2013721"/>
            <a:chOff x="3166542" y="2522953"/>
            <a:chExt cx="753037" cy="2013721"/>
          </a:xfrm>
        </p:grpSpPr>
        <p:cxnSp>
          <p:nvCxnSpPr>
            <p:cNvPr id="36" name="直線單箭頭接點 35"/>
            <p:cNvCxnSpPr>
              <a:stCxn id="18" idx="6"/>
              <a:endCxn id="25"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3266275" y="2522954"/>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3262569" y="257132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3262568" y="257132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3290089" y="25229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3256751" y="3141657"/>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3256750" y="3141657"/>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3328247" y="2522954"/>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3301879" y="330152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3301878" y="451612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群組 81"/>
          <p:cNvGrpSpPr/>
          <p:nvPr/>
        </p:nvGrpSpPr>
        <p:grpSpPr>
          <a:xfrm>
            <a:off x="6881095" y="2515815"/>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3787613" y="1770730"/>
            <a:ext cx="4874405" cy="38847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文字方塊 83"/>
          <p:cNvSpPr txBox="1"/>
          <p:nvPr/>
        </p:nvSpPr>
        <p:spPr>
          <a:xfrm>
            <a:off x="8863971" y="3407165"/>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85" name="群組 84"/>
          <p:cNvGrpSpPr/>
          <p:nvPr/>
        </p:nvGrpSpPr>
        <p:grpSpPr>
          <a:xfrm>
            <a:off x="8987186" y="2236828"/>
            <a:ext cx="642352" cy="2642877"/>
            <a:chOff x="7142066" y="1987121"/>
            <a:chExt cx="642352" cy="2642877"/>
          </a:xfrm>
        </p:grpSpPr>
        <p:sp>
          <p:nvSpPr>
            <p:cNvPr id="86" name="矩形 85"/>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7" name="文字方塊 86"/>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89" name="文字方塊 88"/>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0" name="文字方塊 89"/>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91" name="文字方塊 90"/>
          <p:cNvSpPr txBox="1"/>
          <p:nvPr/>
        </p:nvSpPr>
        <p:spPr>
          <a:xfrm>
            <a:off x="9658388" y="230758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92" name="文字方塊 91"/>
          <p:cNvSpPr txBox="1"/>
          <p:nvPr/>
        </p:nvSpPr>
        <p:spPr>
          <a:xfrm>
            <a:off x="9665697" y="3088866"/>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93" name="文字方塊 92"/>
          <p:cNvSpPr txBox="1"/>
          <p:nvPr/>
        </p:nvSpPr>
        <p:spPr>
          <a:xfrm>
            <a:off x="9665696" y="4362835"/>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94" name="文字方塊 93"/>
          <p:cNvSpPr txBox="1"/>
          <p:nvPr/>
        </p:nvSpPr>
        <p:spPr>
          <a:xfrm rot="5400000">
            <a:off x="9798392" y="37456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文字方塊 82"/>
          <p:cNvSpPr txBox="1"/>
          <p:nvPr/>
        </p:nvSpPr>
        <p:spPr>
          <a:xfrm>
            <a:off x="3941274" y="2975931"/>
            <a:ext cx="4608618"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A function set containing the candidates for </a:t>
            </a:r>
          </a:p>
          <a:p>
            <a:pPr algn="ctr"/>
            <a:r>
              <a:rPr lang="en-US" altLang="zh-TW" sz="2800" dirty="0"/>
              <a:t>Handwriting Digit Recognition</a:t>
            </a:r>
            <a:endParaRPr lang="zh-TW" altLang="en-US" sz="2800" dirty="0"/>
          </a:p>
        </p:txBody>
      </p:sp>
      <p:sp>
        <p:nvSpPr>
          <p:cNvPr id="56" name="文字方塊 55"/>
          <p:cNvSpPr txBox="1"/>
          <p:nvPr/>
        </p:nvSpPr>
        <p:spPr>
          <a:xfrm>
            <a:off x="2917758" y="5761358"/>
            <a:ext cx="6625955" cy="954107"/>
          </a:xfrm>
          <a:prstGeom prst="rect">
            <a:avLst/>
          </a:prstGeom>
          <a:noFill/>
        </p:spPr>
        <p:txBody>
          <a:bodyPr wrap="square" rtlCol="0">
            <a:spAutoFit/>
          </a:bodyPr>
          <a:lstStyle/>
          <a:p>
            <a:r>
              <a:rPr lang="en-US" altLang="zh-TW" sz="2800" dirty="0">
                <a:solidFill>
                  <a:srgbClr val="FF0000"/>
                </a:solidFill>
              </a:rPr>
              <a:t>You need to decide the network structure to let a good function in your function set.</a:t>
            </a:r>
            <a:endParaRPr lang="zh-TW" altLang="en-US" sz="2800" dirty="0">
              <a:solidFill>
                <a:srgbClr val="FF0000"/>
              </a:solidFill>
            </a:endParaRPr>
          </a:p>
        </p:txBody>
      </p:sp>
    </p:spTree>
    <p:extLst>
      <p:ext uri="{BB962C8B-B14F-4D97-AF65-F5344CB8AC3E}">
        <p14:creationId xmlns:p14="http://schemas.microsoft.com/office/powerpoint/2010/main" val="120147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1" grpId="0" animBg="1"/>
      <p:bldP spid="92" grpId="0" animBg="1"/>
      <p:bldP spid="93" grpId="0" animBg="1"/>
      <p:bldP spid="94" grpId="0"/>
      <p:bldP spid="83" grpId="0" animBg="1"/>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FAQ</a:t>
            </a:r>
            <a:endParaRPr lang="zh-TW" altLang="en-US" dirty="0"/>
          </a:p>
        </p:txBody>
      </p:sp>
      <p:sp>
        <p:nvSpPr>
          <p:cNvPr id="3" name="內容版面配置區 2"/>
          <p:cNvSpPr>
            <a:spLocks noGrp="1"/>
          </p:cNvSpPr>
          <p:nvPr>
            <p:ph idx="1"/>
          </p:nvPr>
        </p:nvSpPr>
        <p:spPr/>
        <p:txBody>
          <a:bodyPr/>
          <a:lstStyle/>
          <a:p>
            <a:endParaRPr lang="en-US" altLang="zh-TW" dirty="0"/>
          </a:p>
          <a:p>
            <a:endParaRPr lang="en-US" altLang="zh-TW" dirty="0"/>
          </a:p>
          <a:p>
            <a:r>
              <a:rPr lang="en-US" altLang="zh-TW" dirty="0"/>
              <a:t>Q: How many layers? How many neurons for each layer?</a:t>
            </a:r>
            <a:endParaRPr lang="zh-TW" altLang="en-US" dirty="0"/>
          </a:p>
          <a:p>
            <a:endParaRPr lang="en-US" altLang="zh-TW" dirty="0"/>
          </a:p>
          <a:p>
            <a:r>
              <a:rPr lang="en-US" altLang="zh-TW" dirty="0"/>
              <a:t>Q: Can the structure be automatically determined?</a:t>
            </a:r>
          </a:p>
          <a:p>
            <a:pPr lvl="1"/>
            <a:r>
              <a:rPr lang="en-US" altLang="zh-TW" dirty="0"/>
              <a:t>E.g. Evolutionary Artificial Neural Networks</a:t>
            </a:r>
          </a:p>
          <a:p>
            <a:r>
              <a:rPr lang="en-US" altLang="zh-TW" dirty="0"/>
              <a:t>Q: Can we design the network structure?</a:t>
            </a:r>
            <a:endParaRPr lang="zh-TW" altLang="en-US" dirty="0"/>
          </a:p>
          <a:p>
            <a:endParaRPr lang="zh-TW" altLang="en-US" dirty="0"/>
          </a:p>
          <a:p>
            <a:endParaRPr lang="zh-TW" altLang="en-US" dirty="0"/>
          </a:p>
        </p:txBody>
      </p:sp>
      <p:pic>
        <p:nvPicPr>
          <p:cNvPr id="6" name="圖片 5"/>
          <p:cNvPicPr>
            <a:picLocks noChangeAspect="1"/>
          </p:cNvPicPr>
          <p:nvPr/>
        </p:nvPicPr>
        <p:blipFill>
          <a:blip r:embed="rId2"/>
          <a:stretch>
            <a:fillRect/>
          </a:stretch>
        </p:blipFill>
        <p:spPr>
          <a:xfrm>
            <a:off x="5584062" y="222704"/>
            <a:ext cx="4455289" cy="2433411"/>
          </a:xfrm>
          <a:prstGeom prst="rect">
            <a:avLst/>
          </a:prstGeom>
        </p:spPr>
      </p:pic>
      <p:grpSp>
        <p:nvGrpSpPr>
          <p:cNvPr id="5" name="群組 4"/>
          <p:cNvGrpSpPr/>
          <p:nvPr/>
        </p:nvGrpSpPr>
        <p:grpSpPr>
          <a:xfrm>
            <a:off x="3839835" y="3501470"/>
            <a:ext cx="5731531" cy="557881"/>
            <a:chOff x="1729539" y="2853872"/>
            <a:chExt cx="5731531" cy="557881"/>
          </a:xfrm>
        </p:grpSpPr>
        <p:sp>
          <p:nvSpPr>
            <p:cNvPr id="7" name="文字方塊 6"/>
            <p:cNvSpPr txBox="1"/>
            <p:nvPr/>
          </p:nvSpPr>
          <p:spPr>
            <a:xfrm>
              <a:off x="1729539" y="2888533"/>
              <a:ext cx="2446855" cy="52322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800" dirty="0"/>
                <a:t>Trial and Error</a:t>
              </a:r>
              <a:endParaRPr lang="zh-TW" altLang="en-US" sz="2800" dirty="0"/>
            </a:p>
          </p:txBody>
        </p:sp>
        <p:sp>
          <p:nvSpPr>
            <p:cNvPr id="8" name="文字方塊 7"/>
            <p:cNvSpPr txBox="1"/>
            <p:nvPr/>
          </p:nvSpPr>
          <p:spPr>
            <a:xfrm>
              <a:off x="5014215" y="2882998"/>
              <a:ext cx="2446855"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altLang="zh-TW" sz="2800" dirty="0"/>
                <a:t>Intuition</a:t>
              </a:r>
              <a:endParaRPr lang="zh-TW" altLang="en-US" sz="2800" dirty="0"/>
            </a:p>
          </p:txBody>
        </p:sp>
        <p:sp>
          <p:nvSpPr>
            <p:cNvPr id="9" name="文字方塊 8"/>
            <p:cNvSpPr txBox="1"/>
            <p:nvPr/>
          </p:nvSpPr>
          <p:spPr>
            <a:xfrm>
              <a:off x="4244315" y="2853872"/>
              <a:ext cx="688705"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10" name="文字方塊 9"/>
          <p:cNvSpPr txBox="1"/>
          <p:nvPr/>
        </p:nvSpPr>
        <p:spPr>
          <a:xfrm>
            <a:off x="3839835" y="5796105"/>
            <a:ext cx="5731531"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altLang="zh-TW" sz="2800" dirty="0"/>
              <a:t>Convolutional Neural Network (CNN)</a:t>
            </a:r>
            <a:endParaRPr lang="zh-TW" altLang="en-US" sz="2800" dirty="0"/>
          </a:p>
        </p:txBody>
      </p:sp>
    </p:spTree>
    <p:extLst>
      <p:ext uri="{BB962C8B-B14F-4D97-AF65-F5344CB8AC3E}">
        <p14:creationId xmlns:p14="http://schemas.microsoft.com/office/powerpoint/2010/main" val="38919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Deep learning </a:t>
            </a:r>
            <a:br>
              <a:rPr lang="en-US" altLang="zh-TW" dirty="0"/>
            </a:br>
            <a:r>
              <a:rPr lang="en-US" altLang="zh-TW" dirty="0"/>
              <a:t>attracts lots of attention.</a:t>
            </a:r>
            <a:endParaRPr lang="zh-TW" altLang="en-US" dirty="0"/>
          </a:p>
        </p:txBody>
      </p:sp>
      <p:sp>
        <p:nvSpPr>
          <p:cNvPr id="3" name="內容版面配置區 2"/>
          <p:cNvSpPr>
            <a:spLocks noGrp="1"/>
          </p:cNvSpPr>
          <p:nvPr>
            <p:ph idx="1"/>
          </p:nvPr>
        </p:nvSpPr>
        <p:spPr/>
        <p:txBody>
          <a:bodyPr/>
          <a:lstStyle/>
          <a:p>
            <a:r>
              <a:rPr lang="en-US" altLang="zh-TW" dirty="0"/>
              <a:t>I believe you have seen lots of exciting results before.</a:t>
            </a:r>
            <a:endParaRPr lang="zh-TW" altLang="en-US" dirty="0"/>
          </a:p>
          <a:p>
            <a:endParaRPr lang="zh-TW" altLang="en-US" dirty="0"/>
          </a:p>
        </p:txBody>
      </p:sp>
      <p:pic>
        <p:nvPicPr>
          <p:cNvPr id="82946" name="Picture 2" descr="Deep learning trends at Google. Source: SIGMOD/Jeff De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602" y="2775281"/>
            <a:ext cx="5844812" cy="34016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541640" y="6206460"/>
            <a:ext cx="7125649" cy="369332"/>
          </a:xfrm>
          <a:prstGeom prst="rect">
            <a:avLst/>
          </a:prstGeom>
        </p:spPr>
        <p:txBody>
          <a:bodyPr wrap="square">
            <a:spAutoFit/>
          </a:bodyPr>
          <a:lstStyle/>
          <a:p>
            <a:pPr algn="ctr"/>
            <a:r>
              <a:rPr lang="en-US" altLang="zh-TW" dirty="0">
                <a:solidFill>
                  <a:srgbClr val="000000"/>
                </a:solidFill>
                <a:latin typeface="arial" panose="020B0604020202020204" pitchFamily="34" charset="0"/>
              </a:rPr>
              <a:t>Deep learning trends at Google. Source: SIGMOD 2016/Jeff Dean</a:t>
            </a:r>
            <a:endParaRPr lang="zh-TW" altLang="en-US" dirty="0"/>
          </a:p>
        </p:txBody>
      </p:sp>
    </p:spTree>
    <p:extLst>
      <p:ext uri="{BB962C8B-B14F-4D97-AF65-F5344CB8AC3E}">
        <p14:creationId xmlns:p14="http://schemas.microsoft.com/office/powerpoint/2010/main" val="420941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9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2152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2507"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09012" y="3752285"/>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4966138" y="1902674"/>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255989" y="2580665"/>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21396419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Loss for an Example</a:t>
            </a:r>
            <a:endParaRPr lang="zh-TW" altLang="en-US" dirty="0"/>
          </a:p>
        </p:txBody>
      </p:sp>
      <p:sp>
        <p:nvSpPr>
          <p:cNvPr id="34" name="矩形 33"/>
          <p:cNvSpPr/>
          <p:nvPr/>
        </p:nvSpPr>
        <p:spPr>
          <a:xfrm>
            <a:off x="7499179" y="265505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34"/>
          <p:cNvSpPr/>
          <p:nvPr/>
        </p:nvSpPr>
        <p:spPr>
          <a:xfrm>
            <a:off x="4341906" y="264278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3158804" y="267043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3" name="直線單箭頭接點 42"/>
          <p:cNvCxnSpPr/>
          <p:nvPr/>
        </p:nvCxnSpPr>
        <p:spPr>
          <a:xfrm>
            <a:off x="6805458" y="3691209"/>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6914774" y="4937099"/>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6781574" y="2912406"/>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3227191" y="3388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3233009" y="281779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nvPr>
        </p:nvGraphicFramePr>
        <p:xfrm>
          <a:off x="3245708" y="2722544"/>
          <a:ext cx="325438" cy="461962"/>
        </p:xfrm>
        <a:graphic>
          <a:graphicData uri="http://schemas.openxmlformats.org/presentationml/2006/ole">
            <mc:AlternateContent xmlns:mc="http://schemas.openxmlformats.org/markup-compatibility/2006">
              <mc:Choice xmlns:v="urn:schemas-microsoft-com:vml" Requires="v">
                <p:oleObj spid="_x0000_s23605" name="方程式" r:id="rId4" imgW="152280" imgH="215640" progId="Equation.3">
                  <p:embed/>
                </p:oleObj>
              </mc:Choice>
              <mc:Fallback>
                <p:oleObj name="方程式" r:id="rId4" imgW="152280" imgH="215640" progId="Equation.3">
                  <p:embed/>
                  <p:pic>
                    <p:nvPicPr>
                      <p:cNvPr id="49" name="Object 12"/>
                      <p:cNvPicPr>
                        <a:picLocks noChangeAspect="1" noChangeArrowheads="1"/>
                      </p:cNvPicPr>
                      <p:nvPr/>
                    </p:nvPicPr>
                    <p:blipFill>
                      <a:blip r:embed="rId5"/>
                      <a:srcRect/>
                      <a:stretch>
                        <a:fillRect/>
                      </a:stretch>
                    </p:blipFill>
                    <p:spPr bwMode="auto">
                      <a:xfrm>
                        <a:off x="3245708" y="272254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nvPr>
        </p:nvGraphicFramePr>
        <p:xfrm>
          <a:off x="3251005" y="3305274"/>
          <a:ext cx="352425" cy="461963"/>
        </p:xfrm>
        <a:graphic>
          <a:graphicData uri="http://schemas.openxmlformats.org/presentationml/2006/ole">
            <mc:AlternateContent xmlns:mc="http://schemas.openxmlformats.org/markup-compatibility/2006">
              <mc:Choice xmlns:v="urn:schemas-microsoft-com:vml" Requires="v">
                <p:oleObj spid="_x0000_s23606" name="方程式" r:id="rId6" imgW="164880" imgH="215640" progId="Equation.3">
                  <p:embed/>
                </p:oleObj>
              </mc:Choice>
              <mc:Fallback>
                <p:oleObj name="方程式" r:id="rId6" imgW="164880" imgH="215640" progId="Equation.3">
                  <p:embed/>
                  <p:pic>
                    <p:nvPicPr>
                      <p:cNvPr id="52" name="Object 12"/>
                      <p:cNvPicPr>
                        <a:picLocks noChangeAspect="1" noChangeArrowheads="1"/>
                      </p:cNvPicPr>
                      <p:nvPr/>
                    </p:nvPicPr>
                    <p:blipFill>
                      <a:blip r:embed="rId7"/>
                      <a:srcRect/>
                      <a:stretch>
                        <a:fillRect/>
                      </a:stretch>
                    </p:blipFill>
                    <p:spPr bwMode="auto">
                      <a:xfrm>
                        <a:off x="3251005" y="330527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4439016" y="265379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4441358" y="343236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4429725" y="466037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4426979" y="408266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矩形 58"/>
          <p:cNvSpPr/>
          <p:nvPr/>
        </p:nvSpPr>
        <p:spPr>
          <a:xfrm>
            <a:off x="3236716" y="47858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extLst/>
          </p:nvPr>
        </p:nvGraphicFramePr>
        <p:xfrm>
          <a:off x="3164793" y="4689113"/>
          <a:ext cx="544512" cy="488950"/>
        </p:xfrm>
        <a:graphic>
          <a:graphicData uri="http://schemas.openxmlformats.org/presentationml/2006/ole">
            <mc:AlternateContent xmlns:mc="http://schemas.openxmlformats.org/markup-compatibility/2006">
              <mc:Choice xmlns:v="urn:schemas-microsoft-com:vml" Requires="v">
                <p:oleObj spid="_x0000_s23607" name="方程式" r:id="rId8" imgW="253800" imgH="228600" progId="Equation.3">
                  <p:embed/>
                </p:oleObj>
              </mc:Choice>
              <mc:Fallback>
                <p:oleObj name="方程式" r:id="rId8" imgW="253800" imgH="228600" progId="Equation.3">
                  <p:embed/>
                  <p:pic>
                    <p:nvPicPr>
                      <p:cNvPr id="62" name="Object 12"/>
                      <p:cNvPicPr>
                        <a:picLocks noChangeAspect="1" noChangeArrowheads="1"/>
                      </p:cNvPicPr>
                      <p:nvPr/>
                    </p:nvPicPr>
                    <p:blipFill>
                      <a:blip r:embed="rId9"/>
                      <a:srcRect/>
                      <a:stretch>
                        <a:fillRect/>
                      </a:stretch>
                    </p:blipFill>
                    <p:spPr bwMode="auto">
                      <a:xfrm>
                        <a:off x="3164793" y="4689113"/>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3112649" y="407082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2" name="文字方塊 71"/>
          <p:cNvSpPr txBox="1"/>
          <p:nvPr/>
        </p:nvSpPr>
        <p:spPr>
          <a:xfrm>
            <a:off x="5666224" y="25952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文字方塊 72"/>
          <p:cNvSpPr txBox="1"/>
          <p:nvPr/>
        </p:nvSpPr>
        <p:spPr>
          <a:xfrm>
            <a:off x="5683847" y="338070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4" name="文字方塊 73"/>
          <p:cNvSpPr txBox="1"/>
          <p:nvPr/>
        </p:nvSpPr>
        <p:spPr>
          <a:xfrm>
            <a:off x="5696027" y="463699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5" name="直線單箭頭接點 74"/>
          <p:cNvCxnSpPr>
            <a:stCxn id="53" idx="6"/>
          </p:cNvCxnSpPr>
          <p:nvPr/>
        </p:nvCxnSpPr>
        <p:spPr>
          <a:xfrm>
            <a:off x="5013174" y="294087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013174" y="37326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5003883" y="495459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5015516" y="294087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5013174" y="294087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5013175" y="294087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5015517" y="371944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5003884" y="294087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5003884" y="371944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3579616" y="294087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3575910" y="298924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3575909" y="298924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3603430" y="294087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3570092" y="355957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3570091" y="355957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3641588" y="294087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3615220" y="371944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3615219" y="493404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rot="5400000">
            <a:off x="7441369" y="415604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4" name="文字方塊 93"/>
          <p:cNvSpPr txBox="1"/>
          <p:nvPr/>
        </p:nvSpPr>
        <p:spPr>
          <a:xfrm>
            <a:off x="7510462" y="2637225"/>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95" name="文字方塊 94"/>
          <p:cNvSpPr txBox="1"/>
          <p:nvPr/>
        </p:nvSpPr>
        <p:spPr>
          <a:xfrm>
            <a:off x="7531560" y="3445534"/>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6" name="文字方塊 95"/>
          <p:cNvSpPr txBox="1"/>
          <p:nvPr/>
        </p:nvSpPr>
        <p:spPr>
          <a:xfrm>
            <a:off x="7499179" y="4701677"/>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9" name="文字方塊 8"/>
          <p:cNvSpPr txBox="1"/>
          <p:nvPr/>
        </p:nvSpPr>
        <p:spPr>
          <a:xfrm>
            <a:off x="4761501" y="3717468"/>
            <a:ext cx="65" cy="276999"/>
          </a:xfrm>
          <a:prstGeom prst="rect">
            <a:avLst/>
          </a:prstGeom>
          <a:noFill/>
        </p:spPr>
        <p:txBody>
          <a:bodyPr wrap="none" lIns="0" tIns="0" rIns="0" bIns="0" rtlCol="0">
            <a:spAutoFit/>
          </a:bodyPr>
          <a:lstStyle/>
          <a:p>
            <a:endParaRPr lang="zh-TW" altLang="en-US" dirty="0"/>
          </a:p>
        </p:txBody>
      </p:sp>
      <p:sp>
        <p:nvSpPr>
          <p:cNvPr id="71" name="文字方塊 70"/>
          <p:cNvSpPr txBox="1"/>
          <p:nvPr/>
        </p:nvSpPr>
        <p:spPr>
          <a:xfrm>
            <a:off x="8100551" y="4109753"/>
            <a:ext cx="1154637"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Cross</a:t>
            </a:r>
          </a:p>
          <a:p>
            <a:pPr algn="ctr"/>
            <a:r>
              <a:rPr lang="en-US" altLang="zh-TW" sz="2400" dirty="0"/>
              <a:t>Entropy</a:t>
            </a:r>
          </a:p>
        </p:txBody>
      </p:sp>
      <p:pic>
        <p:nvPicPr>
          <p:cNvPr id="102" name="圖片 101"/>
          <p:cNvPicPr preferRelativeResize="0">
            <a:picLocks/>
          </p:cNvPicPr>
          <p:nvPr/>
        </p:nvPicPr>
        <p:blipFill>
          <a:blip r:embed="rId10"/>
          <a:stretch>
            <a:fillRect/>
          </a:stretch>
        </p:blipFill>
        <p:spPr>
          <a:xfrm>
            <a:off x="5414841" y="1695524"/>
            <a:ext cx="720000" cy="720000"/>
          </a:xfrm>
          <a:prstGeom prst="rect">
            <a:avLst/>
          </a:prstGeom>
          <a:ln w="38100">
            <a:solidFill>
              <a:schemeClr val="tx1"/>
            </a:solidFill>
          </a:ln>
        </p:spPr>
      </p:pic>
      <p:sp>
        <p:nvSpPr>
          <p:cNvPr id="103" name="文字方塊 102"/>
          <p:cNvSpPr txBox="1"/>
          <p:nvPr/>
        </p:nvSpPr>
        <p:spPr>
          <a:xfrm>
            <a:off x="6217568" y="1784585"/>
            <a:ext cx="654853" cy="523220"/>
          </a:xfrm>
          <a:prstGeom prst="rect">
            <a:avLst/>
          </a:prstGeom>
          <a:noFill/>
        </p:spPr>
        <p:txBody>
          <a:bodyPr wrap="square" rtlCol="0">
            <a:spAutoFit/>
          </a:bodyPr>
          <a:lstStyle/>
          <a:p>
            <a:r>
              <a:rPr lang="en-US" altLang="zh-TW" sz="2800" dirty="0"/>
              <a:t>“1”</a:t>
            </a:r>
            <a:endParaRPr lang="zh-TW" altLang="en-US" sz="2800" dirty="0"/>
          </a:p>
        </p:txBody>
      </p:sp>
      <p:pic>
        <p:nvPicPr>
          <p:cNvPr id="108" name="圖片 107"/>
          <p:cNvPicPr preferRelativeResize="0">
            <a:picLocks/>
          </p:cNvPicPr>
          <p:nvPr/>
        </p:nvPicPr>
        <p:blipFill>
          <a:blip r:embed="rId10"/>
          <a:stretch>
            <a:fillRect/>
          </a:stretch>
        </p:blipFill>
        <p:spPr>
          <a:xfrm>
            <a:off x="2141004" y="3646519"/>
            <a:ext cx="720000" cy="720000"/>
          </a:xfrm>
          <a:prstGeom prst="rect">
            <a:avLst/>
          </a:prstGeom>
          <a:ln w="38100">
            <a:solidFill>
              <a:schemeClr val="tx1"/>
            </a:solidFill>
          </a:ln>
        </p:spPr>
      </p:pic>
      <p:sp>
        <p:nvSpPr>
          <p:cNvPr id="110" name="矩形 109"/>
          <p:cNvSpPr/>
          <p:nvPr/>
        </p:nvSpPr>
        <p:spPr>
          <a:xfrm>
            <a:off x="9313245" y="2657294"/>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1" name="文字方塊 110"/>
          <p:cNvSpPr txBox="1"/>
          <p:nvPr/>
        </p:nvSpPr>
        <p:spPr>
          <a:xfrm rot="5400000">
            <a:off x="9761056" y="409177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2" name="文字方塊 111"/>
          <p:cNvSpPr txBox="1"/>
          <p:nvPr/>
        </p:nvSpPr>
        <p:spPr>
          <a:xfrm>
            <a:off x="9751211" y="2626237"/>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113" name="文字方塊 112"/>
          <p:cNvSpPr txBox="1"/>
          <p:nvPr/>
        </p:nvSpPr>
        <p:spPr>
          <a:xfrm>
            <a:off x="9751211" y="342636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4" name="文字方塊 113"/>
          <p:cNvSpPr txBox="1"/>
          <p:nvPr/>
        </p:nvSpPr>
        <p:spPr>
          <a:xfrm>
            <a:off x="9735605" y="4715769"/>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5" name="左-右雙向箭號 114"/>
          <p:cNvSpPr/>
          <p:nvPr/>
        </p:nvSpPr>
        <p:spPr>
          <a:xfrm>
            <a:off x="8071946" y="3719064"/>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p:cNvCxnSpPr/>
          <p:nvPr/>
        </p:nvCxnSpPr>
        <p:spPr>
          <a:xfrm flipH="1">
            <a:off x="2511423" y="2022925"/>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6872420" y="2046195"/>
            <a:ext cx="26824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2501004" y="2055524"/>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9569430" y="2074216"/>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6340530" y="265321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9" name="橢圓 98"/>
          <p:cNvSpPr/>
          <p:nvPr/>
        </p:nvSpPr>
        <p:spPr>
          <a:xfrm>
            <a:off x="6416374" y="264511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4" name="橢圓 103"/>
          <p:cNvSpPr/>
          <p:nvPr/>
        </p:nvSpPr>
        <p:spPr>
          <a:xfrm>
            <a:off x="6418716" y="340502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5" name="橢圓 104"/>
          <p:cNvSpPr/>
          <p:nvPr/>
        </p:nvSpPr>
        <p:spPr>
          <a:xfrm>
            <a:off x="6425744" y="46516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6" name="文字方塊 105"/>
          <p:cNvSpPr txBox="1"/>
          <p:nvPr/>
        </p:nvSpPr>
        <p:spPr>
          <a:xfrm rot="5400000">
            <a:off x="6422998" y="407082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 name="矩形 2"/>
          <p:cNvSpPr/>
          <p:nvPr/>
        </p:nvSpPr>
        <p:spPr>
          <a:xfrm>
            <a:off x="9104111" y="1488617"/>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target</a:t>
            </a:r>
            <a:endParaRPr lang="zh-TW" altLang="en-US" sz="2400" dirty="0"/>
          </a:p>
        </p:txBody>
      </p:sp>
      <p:sp>
        <p:nvSpPr>
          <p:cNvPr id="4" name="矩形 3"/>
          <p:cNvSpPr/>
          <p:nvPr/>
        </p:nvSpPr>
        <p:spPr>
          <a:xfrm rot="5400000">
            <a:off x="5376140" y="3617311"/>
            <a:ext cx="2691859" cy="7005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t>Softmax</a:t>
            </a:r>
            <a:endParaRPr lang="zh-TW" altLang="en-US" sz="2400" dirty="0"/>
          </a:p>
        </p:txBody>
      </p:sp>
      <mc:AlternateContent xmlns:mc="http://schemas.openxmlformats.org/markup-compatibility/2006" xmlns:a14="http://schemas.microsoft.com/office/drawing/2010/main">
        <mc:Choice Requires="a14">
          <p:sp>
            <p:nvSpPr>
              <p:cNvPr id="101" name="文字方塊 100"/>
              <p:cNvSpPr txBox="1"/>
              <p:nvPr/>
            </p:nvSpPr>
            <p:spPr>
              <a:xfrm>
                <a:off x="3178317" y="5392214"/>
                <a:ext cx="3580980"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𝑙</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𝑦</m:t>
                          </m:r>
                          <m:r>
                            <m:rPr>
                              <m:nor/>
                            </m:rPr>
                            <a:rPr lang="zh-TW" altLang="en-US" sz="2800" dirty="0"/>
                            <m:t> </m:t>
                          </m:r>
                          <m:r>
                            <a:rPr lang="en-US" altLang="zh-TW" sz="2800" i="1" dirty="0">
                              <a:latin typeface="Cambria Math" panose="02040503050406030204" pitchFamily="18" charset="0"/>
                            </a:rPr>
                            <m:t>,</m:t>
                          </m:r>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r>
                            <m:rPr>
                              <m:nor/>
                            </m:rPr>
                            <a:rPr lang="zh-TW" altLang="en-US" sz="2800" dirty="0"/>
                            <m:t> </m:t>
                          </m:r>
                        </m:e>
                      </m:d>
                      <m:r>
                        <a:rPr lang="en-US" altLang="zh-TW" sz="2800" i="1">
                          <a:latin typeface="Cambria Math" panose="02040503050406030204" pitchFamily="18" charset="0"/>
                        </a:rPr>
                        <m:t>=−</m:t>
                      </m:r>
                      <m:nary>
                        <m:naryPr>
                          <m:chr m:val="∑"/>
                          <m:ctrlPr>
                            <a:rPr lang="zh-TW" altLang="en-US" sz="2800" i="1">
                              <a:latin typeface="Cambria Math" panose="02040503050406030204" pitchFamily="18" charset="0"/>
                            </a:rPr>
                          </m:ctrlPr>
                        </m:naryPr>
                        <m:sub>
                          <m:r>
                            <m:rPr>
                              <m:brk m:alnAt="23"/>
                            </m:rPr>
                            <a:rPr lang="en-US" altLang="zh-TW" sz="2800" i="1">
                              <a:latin typeface="Cambria Math" panose="02040503050406030204" pitchFamily="18" charset="0"/>
                            </a:rPr>
                            <m:t>𝑖</m:t>
                          </m:r>
                          <m:r>
                            <a:rPr lang="en-US" altLang="zh-TW" sz="2800" i="1">
                              <a:latin typeface="Cambria Math" panose="02040503050406030204" pitchFamily="18" charset="0"/>
                            </a:rPr>
                            <m:t>=1</m:t>
                          </m:r>
                        </m:sub>
                        <m:sup>
                          <m:r>
                            <a:rPr lang="en-US" altLang="zh-TW" sz="2800" i="1">
                              <a:latin typeface="Cambria Math" panose="02040503050406030204" pitchFamily="18" charset="0"/>
                            </a:rPr>
                            <m:t>10</m:t>
                          </m:r>
                        </m:sup>
                        <m:e>
                          <m:acc>
                            <m:accPr>
                              <m:chr m:val="̂"/>
                              <m:ctrlPr>
                                <a:rPr lang="en-US" altLang="zh-TW" sz="2800" i="1">
                                  <a:latin typeface="Cambria Math" panose="02040503050406030204" pitchFamily="18" charset="0"/>
                                </a:rPr>
                              </m:ctrlPr>
                            </m:acc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acc>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nary>
                    </m:oMath>
                  </m:oMathPara>
                </a14:m>
                <a:endParaRPr lang="zh-TW" altLang="en-US" sz="28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3178317" y="5392214"/>
                <a:ext cx="3580980" cy="121129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9417780" y="270800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9417780" y="2708000"/>
                <a:ext cx="366639" cy="369332"/>
              </a:xfrm>
              <a:prstGeom prst="rect">
                <a:avLst/>
              </a:prstGeom>
              <a:blipFill>
                <a:blip r:embed="rId12"/>
                <a:stretch>
                  <a:fillRect l="-20000" t="-16393" r="-5166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9417422" y="3473498"/>
                <a:ext cx="3737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9417422" y="3473498"/>
                <a:ext cx="373757" cy="369332"/>
              </a:xfrm>
              <a:prstGeom prst="rect">
                <a:avLst/>
              </a:prstGeom>
              <a:blipFill>
                <a:blip r:embed="rId13"/>
                <a:stretch>
                  <a:fillRect l="-19672" t="-18333" r="-5082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文字方塊 118"/>
              <p:cNvSpPr txBox="1"/>
              <p:nvPr/>
            </p:nvSpPr>
            <p:spPr>
              <a:xfrm>
                <a:off x="9402723" y="4795595"/>
                <a:ext cx="4964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b>
                          <m:r>
                            <a:rPr lang="en-US" altLang="zh-TW" sz="2400" i="1">
                              <a:latin typeface="Cambria Math" panose="02040503050406030204" pitchFamily="18" charset="0"/>
                            </a:rPr>
                            <m:t>10</m:t>
                          </m:r>
                        </m:sub>
                      </m:sSub>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9402723" y="4795595"/>
                <a:ext cx="496483" cy="369332"/>
              </a:xfrm>
              <a:prstGeom prst="rect">
                <a:avLst/>
              </a:prstGeom>
              <a:blipFill>
                <a:blip r:embed="rId14"/>
                <a:stretch>
                  <a:fillRect l="-14634" t="-18333" r="-37805" b="-26667"/>
                </a:stretch>
              </a:blipFill>
            </p:spPr>
            <p:txBody>
              <a:bodyPr/>
              <a:lstStyle/>
              <a:p>
                <a:r>
                  <a:rPr lang="en-US">
                    <a:noFill/>
                  </a:rPr>
                  <a:t> </a:t>
                </a:r>
              </a:p>
            </p:txBody>
          </p:sp>
        </mc:Fallback>
      </mc:AlternateContent>
      <p:sp>
        <p:nvSpPr>
          <p:cNvPr id="120" name="文字方塊 119"/>
          <p:cNvSpPr txBox="1"/>
          <p:nvPr/>
        </p:nvSpPr>
        <p:spPr>
          <a:xfrm rot="5400000">
            <a:off x="9315037" y="409177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3805800" y="3433485"/>
            <a:ext cx="2646238"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Given a set of parameters</a:t>
            </a:r>
            <a:endParaRPr lang="zh-TW" altLang="en-US" sz="2800" dirty="0"/>
          </a:p>
        </p:txBody>
      </p:sp>
      <mc:AlternateContent xmlns:mc="http://schemas.openxmlformats.org/markup-compatibility/2006" xmlns:a14="http://schemas.microsoft.com/office/drawing/2010/main">
        <mc:Choice Requires="a14">
          <p:sp>
            <p:nvSpPr>
              <p:cNvPr id="8" name="文字方塊 7"/>
              <p:cNvSpPr txBox="1"/>
              <p:nvPr/>
            </p:nvSpPr>
            <p:spPr>
              <a:xfrm>
                <a:off x="7617037" y="5255492"/>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i="1">
                          <a:latin typeface="Cambria Math" panose="02040503050406030204" pitchFamily="18" charset="0"/>
                        </a:rPr>
                        <m:t>𝑦</m:t>
                      </m:r>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7617037" y="5255492"/>
                <a:ext cx="288284" cy="43088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9432918" y="5247626"/>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oMath>
                  </m:oMathPara>
                </a14:m>
                <a:endParaRPr lang="zh-TW" altLang="en-US" sz="28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9432918" y="5247626"/>
                <a:ext cx="288284" cy="430887"/>
              </a:xfrm>
              <a:prstGeom prst="rect">
                <a:avLst/>
              </a:prstGeom>
              <a:blipFill>
                <a:blip r:embed="rId16"/>
                <a:stretch>
                  <a:fillRect/>
                </a:stretch>
              </a:blipFill>
            </p:spPr>
            <p:txBody>
              <a:bodyPr/>
              <a:lstStyle/>
              <a:p>
                <a:r>
                  <a:rPr lang="en-US">
                    <a:noFill/>
                  </a:rPr>
                  <a:t> </a:t>
                </a:r>
              </a:p>
            </p:txBody>
          </p:sp>
        </mc:Fallback>
      </mc:AlternateContent>
      <p:cxnSp>
        <p:nvCxnSpPr>
          <p:cNvPr id="11" name="直線接點 10"/>
          <p:cNvCxnSpPr>
            <a:stCxn id="71" idx="2"/>
          </p:cNvCxnSpPr>
          <p:nvPr/>
        </p:nvCxnSpPr>
        <p:spPr>
          <a:xfrm flipH="1">
            <a:off x="8665744" y="4940749"/>
            <a:ext cx="0" cy="11842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6838889" y="6125029"/>
            <a:ext cx="18445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23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1" grpId="0" animBg="1"/>
      <p:bldP spid="103" grpId="0"/>
      <p:bldP spid="110" grpId="0" animBg="1"/>
      <p:bldP spid="111" grpId="0"/>
      <p:bldP spid="112" grpId="0"/>
      <p:bldP spid="113" grpId="0"/>
      <p:bldP spid="114" grpId="0"/>
      <p:bldP spid="115" grpId="0" animBg="1"/>
      <p:bldP spid="3" grpId="0" animBg="1"/>
      <p:bldP spid="101" grpId="0"/>
      <p:bldP spid="5" grpId="0"/>
      <p:bldP spid="109" grpId="0"/>
      <p:bldP spid="119" grpId="0"/>
      <p:bldP spid="120" grpId="0"/>
      <p:bldP spid="8" grpId="0"/>
      <p:bldP spid="1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Total Loss</a:t>
            </a:r>
            <a:endParaRPr lang="zh-TW" altLang="en-US" dirty="0"/>
          </a:p>
        </p:txBody>
      </p:sp>
      <p:grpSp>
        <p:nvGrpSpPr>
          <p:cNvPr id="18" name="群組 17"/>
          <p:cNvGrpSpPr/>
          <p:nvPr/>
        </p:nvGrpSpPr>
        <p:grpSpPr>
          <a:xfrm>
            <a:off x="3251769" y="2298175"/>
            <a:ext cx="421911" cy="671513"/>
            <a:chOff x="510563" y="3417283"/>
            <a:chExt cx="421911" cy="671513"/>
          </a:xfrm>
        </p:grpSpPr>
        <p:sp>
          <p:nvSpPr>
            <p:cNvPr id="19"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0"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21" name="群組 20"/>
          <p:cNvGrpSpPr/>
          <p:nvPr/>
        </p:nvGrpSpPr>
        <p:grpSpPr>
          <a:xfrm>
            <a:off x="3251768" y="3245280"/>
            <a:ext cx="421910" cy="671513"/>
            <a:chOff x="510564" y="3417283"/>
            <a:chExt cx="421910" cy="671513"/>
          </a:xfrm>
        </p:grpSpPr>
        <p:sp>
          <p:nvSpPr>
            <p:cNvPr id="22"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3"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grpSp>
        <p:nvGrpSpPr>
          <p:cNvPr id="24" name="群組 23"/>
          <p:cNvGrpSpPr/>
          <p:nvPr/>
        </p:nvGrpSpPr>
        <p:grpSpPr>
          <a:xfrm>
            <a:off x="3237341" y="5606624"/>
            <a:ext cx="450765" cy="671513"/>
            <a:chOff x="496136" y="3417283"/>
            <a:chExt cx="450765" cy="671513"/>
          </a:xfrm>
        </p:grpSpPr>
        <p:sp>
          <p:nvSpPr>
            <p:cNvPr id="25"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6" name="矩形 25"/>
            <p:cNvSpPr/>
            <p:nvPr/>
          </p:nvSpPr>
          <p:spPr>
            <a:xfrm>
              <a:off x="496136" y="3522206"/>
              <a:ext cx="450765"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p:sp>
        <p:nvSpPr>
          <p:cNvPr id="27" name="矩形 26"/>
          <p:cNvSpPr/>
          <p:nvPr/>
        </p:nvSpPr>
        <p:spPr>
          <a:xfrm>
            <a:off x="4051694" y="230074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8" name="矩形 27"/>
          <p:cNvSpPr/>
          <p:nvPr/>
        </p:nvSpPr>
        <p:spPr>
          <a:xfrm>
            <a:off x="4051694" y="323945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9" name="矩形 28"/>
          <p:cNvSpPr/>
          <p:nvPr/>
        </p:nvSpPr>
        <p:spPr>
          <a:xfrm>
            <a:off x="4051694" y="5594978"/>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30" name="文字方塊 29"/>
          <p:cNvSpPr txBox="1"/>
          <p:nvPr/>
        </p:nvSpPr>
        <p:spPr>
          <a:xfrm rot="5400000">
            <a:off x="3109320" y="4930674"/>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4182585" y="4919031"/>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V="1">
            <a:off x="3620311" y="263392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3617350" y="358103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3617349" y="593655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5020560" y="26287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5017599" y="357582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017598" y="593135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5419075" y="2298175"/>
            <a:ext cx="428323" cy="671513"/>
            <a:chOff x="507357" y="3417283"/>
            <a:chExt cx="428323" cy="671513"/>
          </a:xfrm>
        </p:grpSpPr>
        <p:sp>
          <p:nvSpPr>
            <p:cNvPr id="39" name="矩形 38"/>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0" name="矩形 39"/>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grpSp>
        <p:nvGrpSpPr>
          <p:cNvPr id="41" name="群組 40"/>
          <p:cNvGrpSpPr/>
          <p:nvPr/>
        </p:nvGrpSpPr>
        <p:grpSpPr>
          <a:xfrm>
            <a:off x="5419075" y="3245280"/>
            <a:ext cx="428323" cy="671513"/>
            <a:chOff x="507358" y="3417283"/>
            <a:chExt cx="428323" cy="671513"/>
          </a:xfrm>
        </p:grpSpPr>
        <p:sp>
          <p:nvSpPr>
            <p:cNvPr id="42" name="矩形 41"/>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3" name="矩形 42"/>
            <p:cNvSpPr/>
            <p:nvPr/>
          </p:nvSpPr>
          <p:spPr>
            <a:xfrm>
              <a:off x="507358" y="3522206"/>
              <a:ext cx="428323" cy="461665"/>
            </a:xfrm>
            <a:prstGeom prst="rect">
              <a:avLst/>
            </a:prstGeom>
          </p:spPr>
          <p:txBody>
            <a:bodyPr wrap="none">
              <a:spAutoFit/>
            </a:bodyPr>
            <a:lstStyle/>
            <a:p>
              <a:pPr algn="ctr"/>
              <a:r>
                <a:rPr lang="en-US" altLang="zh-TW" sz="2400" dirty="0"/>
                <a:t>y</a:t>
              </a:r>
              <a:r>
                <a:rPr lang="en-US" altLang="zh-TW" sz="2400" baseline="30000" dirty="0"/>
                <a:t>2</a:t>
              </a:r>
              <a:endParaRPr lang="zh-TW" altLang="en-US" sz="2400" baseline="30000" dirty="0"/>
            </a:p>
          </p:txBody>
        </p:sp>
      </p:grpSp>
      <p:grpSp>
        <p:nvGrpSpPr>
          <p:cNvPr id="44" name="群組 43"/>
          <p:cNvGrpSpPr/>
          <p:nvPr/>
        </p:nvGrpSpPr>
        <p:grpSpPr>
          <a:xfrm>
            <a:off x="5404647" y="5606624"/>
            <a:ext cx="457177" cy="671513"/>
            <a:chOff x="492930" y="3417283"/>
            <a:chExt cx="457177" cy="671513"/>
          </a:xfrm>
        </p:grpSpPr>
        <p:sp>
          <p:nvSpPr>
            <p:cNvPr id="45" name="矩形 4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6" name="矩形 45"/>
            <p:cNvSpPr/>
            <p:nvPr/>
          </p:nvSpPr>
          <p:spPr>
            <a:xfrm>
              <a:off x="492930" y="3522206"/>
              <a:ext cx="457177"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47" name="矩形 46"/>
          <p:cNvSpPr/>
          <p:nvPr/>
        </p:nvSpPr>
        <p:spPr>
          <a:xfrm>
            <a:off x="6437119" y="2298175"/>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8" name="矩形 47"/>
          <p:cNvSpPr/>
          <p:nvPr/>
        </p:nvSpPr>
        <p:spPr>
          <a:xfrm>
            <a:off x="6437118" y="3245280"/>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9" name="矩形 48"/>
          <p:cNvSpPr/>
          <p:nvPr/>
        </p:nvSpPr>
        <p:spPr>
          <a:xfrm>
            <a:off x="6437118" y="5606624"/>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0" name="文字方塊 49"/>
              <p:cNvSpPr txBox="1"/>
              <p:nvPr/>
            </p:nvSpPr>
            <p:spPr>
              <a:xfrm>
                <a:off x="6426677" y="2471777"/>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6426677" y="2471777"/>
                <a:ext cx="391454" cy="369332"/>
              </a:xfrm>
              <a:prstGeom prst="rect">
                <a:avLst/>
              </a:prstGeom>
              <a:blipFill>
                <a:blip r:embed="rId3"/>
                <a:stretch>
                  <a:fillRect l="-18750" t="-16393" r="-5000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6437117" y="3407287"/>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6437117" y="3407287"/>
                <a:ext cx="398058" cy="369332"/>
              </a:xfrm>
              <a:prstGeom prst="rect">
                <a:avLst/>
              </a:prstGeom>
              <a:blipFill>
                <a:blip r:embed="rId4"/>
                <a:stretch>
                  <a:fillRect l="-18462" t="-18033" r="-4769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6412687" y="5803879"/>
                <a:ext cx="443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𝑁</m:t>
                          </m:r>
                        </m:sup>
                      </m:sSup>
                    </m:oMath>
                  </m:oMathPara>
                </a14:m>
                <a:endParaRPr lang="zh-TW" altLang="en-US" sz="24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6412687" y="5803879"/>
                <a:ext cx="443390" cy="369332"/>
              </a:xfrm>
              <a:prstGeom prst="rect">
                <a:avLst/>
              </a:prstGeom>
              <a:blipFill>
                <a:blip r:embed="rId5"/>
                <a:stretch>
                  <a:fillRect l="-16438" t="-16393" r="-42466" b="-24590"/>
                </a:stretch>
              </a:blipFill>
            </p:spPr>
            <p:txBody>
              <a:bodyPr/>
              <a:lstStyle/>
              <a:p>
                <a:r>
                  <a:rPr lang="en-US">
                    <a:noFill/>
                  </a:rPr>
                  <a:t> </a:t>
                </a:r>
              </a:p>
            </p:txBody>
          </p:sp>
        </mc:Fallback>
      </mc:AlternateContent>
      <p:sp>
        <p:nvSpPr>
          <p:cNvPr id="53" name="左-右雙向箭號 52"/>
          <p:cNvSpPr/>
          <p:nvPr/>
        </p:nvSpPr>
        <p:spPr>
          <a:xfrm>
            <a:off x="5778704" y="259014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左-右雙向箭號 53"/>
          <p:cNvSpPr/>
          <p:nvPr/>
        </p:nvSpPr>
        <p:spPr>
          <a:xfrm>
            <a:off x="5773342" y="351084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左-右雙向箭號 54"/>
          <p:cNvSpPr/>
          <p:nvPr/>
        </p:nvSpPr>
        <p:spPr>
          <a:xfrm>
            <a:off x="5773276" y="5851856"/>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6" name="文字方塊 55"/>
              <p:cNvSpPr txBox="1"/>
              <p:nvPr/>
            </p:nvSpPr>
            <p:spPr>
              <a:xfrm>
                <a:off x="5947382" y="2767534"/>
                <a:ext cx="312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5947382" y="2767534"/>
                <a:ext cx="312457" cy="369332"/>
              </a:xfrm>
              <a:prstGeom prst="rect">
                <a:avLst/>
              </a:prstGeom>
              <a:blipFill>
                <a:blip r:embed="rId6"/>
                <a:stretch>
                  <a:fillRect l="-23529" r="-9804" b="-6557"/>
                </a:stretch>
              </a:blipFill>
            </p:spPr>
            <p:txBody>
              <a:bodyPr/>
              <a:lstStyle/>
              <a:p>
                <a:r>
                  <a:rPr lang="en-US">
                    <a:noFill/>
                  </a:rPr>
                  <a:t> </a:t>
                </a:r>
              </a:p>
            </p:txBody>
          </p:sp>
        </mc:Fallback>
      </mc:AlternateContent>
      <p:sp>
        <p:nvSpPr>
          <p:cNvPr id="59" name="文字方塊 58"/>
          <p:cNvSpPr txBox="1"/>
          <p:nvPr/>
        </p:nvSpPr>
        <p:spPr>
          <a:xfrm rot="5400000">
            <a:off x="5270854" y="4967195"/>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0" name="文字方塊 59"/>
          <p:cNvSpPr txBox="1"/>
          <p:nvPr/>
        </p:nvSpPr>
        <p:spPr>
          <a:xfrm rot="5400000">
            <a:off x="6273950" y="4954287"/>
            <a:ext cx="82867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64" name="群組 63"/>
          <p:cNvGrpSpPr/>
          <p:nvPr/>
        </p:nvGrpSpPr>
        <p:grpSpPr>
          <a:xfrm>
            <a:off x="3248616" y="4152254"/>
            <a:ext cx="421910" cy="671513"/>
            <a:chOff x="510564" y="3417283"/>
            <a:chExt cx="421910" cy="671513"/>
          </a:xfrm>
        </p:grpSpPr>
        <p:sp>
          <p:nvSpPr>
            <p:cNvPr id="65"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6"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67" name="矩形 66"/>
          <p:cNvSpPr/>
          <p:nvPr/>
        </p:nvSpPr>
        <p:spPr>
          <a:xfrm>
            <a:off x="4048542" y="414642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68" name="直線單箭頭接點 67"/>
          <p:cNvCxnSpPr/>
          <p:nvPr/>
        </p:nvCxnSpPr>
        <p:spPr>
          <a:xfrm flipV="1">
            <a:off x="3614198" y="4488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5014447" y="448280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p:cNvGrpSpPr/>
          <p:nvPr/>
        </p:nvGrpSpPr>
        <p:grpSpPr>
          <a:xfrm>
            <a:off x="5415923" y="4152254"/>
            <a:ext cx="428322" cy="671513"/>
            <a:chOff x="507359" y="3417283"/>
            <a:chExt cx="428322" cy="671513"/>
          </a:xfrm>
        </p:grpSpPr>
        <p:sp>
          <p:nvSpPr>
            <p:cNvPr id="71" name="矩形 70"/>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7359" y="3522206"/>
              <a:ext cx="428322" cy="461665"/>
            </a:xfrm>
            <a:prstGeom prst="rect">
              <a:avLst/>
            </a:prstGeom>
          </p:spPr>
          <p:txBody>
            <a:bodyPr wrap="none">
              <a:spAutoFit/>
            </a:bodyPr>
            <a:lstStyle/>
            <a:p>
              <a:pPr algn="ctr"/>
              <a:r>
                <a:rPr lang="en-US" altLang="zh-TW" sz="2400" dirty="0"/>
                <a:t>y</a:t>
              </a:r>
              <a:r>
                <a:rPr lang="en-US" altLang="zh-TW" sz="2400" baseline="30000" dirty="0"/>
                <a:t>3</a:t>
              </a:r>
              <a:endParaRPr lang="zh-TW" altLang="en-US" sz="2400" baseline="30000" dirty="0"/>
            </a:p>
          </p:txBody>
        </p:sp>
      </p:grpSp>
      <p:sp>
        <p:nvSpPr>
          <p:cNvPr id="73" name="矩形 72"/>
          <p:cNvSpPr/>
          <p:nvPr/>
        </p:nvSpPr>
        <p:spPr>
          <a:xfrm>
            <a:off x="6433966" y="4152254"/>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4" name="文字方塊 73"/>
              <p:cNvSpPr txBox="1"/>
              <p:nvPr/>
            </p:nvSpPr>
            <p:spPr>
              <a:xfrm>
                <a:off x="6433965" y="431426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6433965" y="4314261"/>
                <a:ext cx="398058" cy="369332"/>
              </a:xfrm>
              <a:prstGeom prst="rect">
                <a:avLst/>
              </a:prstGeom>
              <a:blipFill>
                <a:blip r:embed="rId7"/>
                <a:stretch>
                  <a:fillRect l="-18182" t="-18333" r="-46970" b="-26667"/>
                </a:stretch>
              </a:blipFill>
            </p:spPr>
            <p:txBody>
              <a:bodyPr/>
              <a:lstStyle/>
              <a:p>
                <a:r>
                  <a:rPr lang="en-US">
                    <a:noFill/>
                  </a:rPr>
                  <a:t> </a:t>
                </a:r>
              </a:p>
            </p:txBody>
          </p:sp>
        </mc:Fallback>
      </mc:AlternateContent>
      <p:sp>
        <p:nvSpPr>
          <p:cNvPr id="75" name="左-右雙向箭號 74"/>
          <p:cNvSpPr/>
          <p:nvPr/>
        </p:nvSpPr>
        <p:spPr>
          <a:xfrm>
            <a:off x="5770190" y="4417823"/>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2032787" y="1640875"/>
            <a:ext cx="3580190" cy="523220"/>
          </a:xfrm>
          <a:prstGeom prst="rect">
            <a:avLst/>
          </a:prstGeom>
          <a:noFill/>
        </p:spPr>
        <p:txBody>
          <a:bodyPr wrap="square" rtlCol="0">
            <a:spAutoFit/>
          </a:bodyPr>
          <a:lstStyle/>
          <a:p>
            <a:r>
              <a:rPr lang="en-US" altLang="zh-TW" sz="2800" dirty="0"/>
              <a:t>For all training data …</a:t>
            </a:r>
            <a:endParaRPr lang="zh-TW" altLang="en-US" sz="2800" dirty="0"/>
          </a:p>
        </p:txBody>
      </p:sp>
      <p:pic>
        <p:nvPicPr>
          <p:cNvPr id="90" name="圖片 89"/>
          <p:cNvPicPr preferRelativeResize="0">
            <a:picLocks/>
          </p:cNvPicPr>
          <p:nvPr/>
        </p:nvPicPr>
        <p:blipFill>
          <a:blip r:embed="rId8"/>
          <a:stretch>
            <a:fillRect/>
          </a:stretch>
        </p:blipFill>
        <p:spPr>
          <a:xfrm>
            <a:off x="2439322" y="2314599"/>
            <a:ext cx="720000" cy="720000"/>
          </a:xfrm>
          <a:prstGeom prst="rect">
            <a:avLst/>
          </a:prstGeom>
          <a:ln w="38100">
            <a:solidFill>
              <a:schemeClr val="tx1"/>
            </a:solidFill>
          </a:ln>
        </p:spPr>
      </p:pic>
      <p:pic>
        <p:nvPicPr>
          <p:cNvPr id="92" name="圖片 91"/>
          <p:cNvPicPr preferRelativeResize="0">
            <a:picLocks/>
          </p:cNvPicPr>
          <p:nvPr/>
        </p:nvPicPr>
        <p:blipFill>
          <a:blip r:embed="rId9"/>
          <a:stretch>
            <a:fillRect/>
          </a:stretch>
        </p:blipFill>
        <p:spPr>
          <a:xfrm>
            <a:off x="2418572" y="3258994"/>
            <a:ext cx="720000" cy="720000"/>
          </a:xfrm>
          <a:prstGeom prst="rect">
            <a:avLst/>
          </a:prstGeom>
          <a:ln w="38100">
            <a:solidFill>
              <a:schemeClr val="tx1"/>
            </a:solidFill>
          </a:ln>
        </p:spPr>
      </p:pic>
      <p:pic>
        <p:nvPicPr>
          <p:cNvPr id="93" name="圖片 92"/>
          <p:cNvPicPr preferRelativeResize="0">
            <a:picLocks/>
          </p:cNvPicPr>
          <p:nvPr/>
        </p:nvPicPr>
        <p:blipFill>
          <a:blip r:embed="rId10"/>
          <a:stretch>
            <a:fillRect/>
          </a:stretch>
        </p:blipFill>
        <p:spPr>
          <a:xfrm>
            <a:off x="2418572" y="4139587"/>
            <a:ext cx="720000" cy="720000"/>
          </a:xfrm>
          <a:prstGeom prst="rect">
            <a:avLst/>
          </a:prstGeom>
          <a:ln w="38100">
            <a:solidFill>
              <a:schemeClr val="tx1"/>
            </a:solidFill>
          </a:ln>
        </p:spPr>
      </p:pic>
      <p:pic>
        <p:nvPicPr>
          <p:cNvPr id="94" name="圖片 93"/>
          <p:cNvPicPr preferRelativeResize="0">
            <a:picLocks/>
          </p:cNvPicPr>
          <p:nvPr/>
        </p:nvPicPr>
        <p:blipFill>
          <a:blip r:embed="rId11"/>
          <a:stretch>
            <a:fillRect/>
          </a:stretch>
        </p:blipFill>
        <p:spPr>
          <a:xfrm>
            <a:off x="2418572" y="5594978"/>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7" name="文字方塊 6"/>
              <p:cNvSpPr txBox="1"/>
              <p:nvPr/>
            </p:nvSpPr>
            <p:spPr>
              <a:xfrm>
                <a:off x="8087165" y="983675"/>
                <a:ext cx="1638910"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𝐿</m:t>
                      </m:r>
                      <m:r>
                        <a:rPr lang="en-US" altLang="zh-TW" sz="2800" i="1">
                          <a:latin typeface="Cambria Math" panose="02040503050406030204" pitchFamily="18" charset="0"/>
                        </a:rPr>
                        <m:t>=</m:t>
                      </m:r>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𝑛</m:t>
                          </m:r>
                          <m:r>
                            <a:rPr lang="en-US" altLang="zh-TW" sz="2800" i="1">
                              <a:latin typeface="Cambria Math" panose="02040503050406030204" pitchFamily="18" charset="0"/>
                            </a:rPr>
                            <m:t>=1</m:t>
                          </m:r>
                        </m:sub>
                        <m:sup>
                          <m:r>
                            <a:rPr lang="en-US" altLang="zh-TW" sz="2800" i="1">
                              <a:latin typeface="Cambria Math" panose="02040503050406030204" pitchFamily="18" charset="0"/>
                            </a:rPr>
                            <m:t>𝑁</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i="1">
                                  <a:latin typeface="Cambria Math" panose="02040503050406030204" pitchFamily="18" charset="0"/>
                                </a:rPr>
                                <m:t>𝑛</m:t>
                              </m:r>
                            </m:sup>
                          </m:sSup>
                        </m:e>
                      </m:nary>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8087165" y="983675"/>
                <a:ext cx="1638910" cy="121155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7011022" y="5159358"/>
                <a:ext cx="3318188"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800" dirty="0"/>
                  <a:t>Find </a:t>
                </a:r>
                <a:r>
                  <a:rPr lang="en-US" altLang="zh-TW" sz="2800" b="1" i="1" u="sng" dirty="0"/>
                  <a:t>the network parameters </a:t>
                </a:r>
                <a14:m>
                  <m:oMath xmlns:m="http://schemas.openxmlformats.org/officeDocument/2006/math">
                    <m:sSup>
                      <m:sSupPr>
                        <m:ctrlPr>
                          <a:rPr lang="en-US" altLang="zh-TW" sz="2800" b="1" i="1" u="sng">
                            <a:latin typeface="Cambria Math" panose="02040503050406030204" pitchFamily="18" charset="0"/>
                          </a:rPr>
                        </m:ctrlPr>
                      </m:sSupPr>
                      <m:e>
                        <m:r>
                          <a:rPr lang="zh-TW" altLang="en-US" sz="2800" b="1" i="1" u="sng">
                            <a:latin typeface="Cambria Math" panose="02040503050406030204" pitchFamily="18" charset="0"/>
                          </a:rPr>
                          <m:t>𝜽</m:t>
                        </m:r>
                      </m:e>
                      <m:sup>
                        <m:r>
                          <a:rPr lang="en-US" altLang="zh-TW" sz="2800" b="1" i="1" u="sng">
                            <a:latin typeface="Cambria Math" panose="02040503050406030204" pitchFamily="18" charset="0"/>
                          </a:rPr>
                          <m:t>∗</m:t>
                        </m:r>
                      </m:sup>
                    </m:sSup>
                  </m:oMath>
                </a14:m>
                <a:r>
                  <a:rPr lang="en-US" altLang="zh-TW" sz="2800" dirty="0"/>
                  <a:t> that minimize total loss L</a:t>
                </a:r>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7011022" y="5159358"/>
                <a:ext cx="3318188" cy="1384995"/>
              </a:xfrm>
              <a:prstGeom prst="rect">
                <a:avLst/>
              </a:prstGeom>
              <a:blipFill>
                <a:blip r:embed="rId13"/>
                <a:stretch>
                  <a:fillRect/>
                </a:stretch>
              </a:blipFill>
            </p:spPr>
            <p:txBody>
              <a:bodyPr/>
              <a:lstStyle/>
              <a:p>
                <a:r>
                  <a:rPr lang="en-US">
                    <a:noFill/>
                  </a:rPr>
                  <a:t> </a:t>
                </a:r>
              </a:p>
            </p:txBody>
          </p:sp>
        </mc:Fallback>
      </mc:AlternateContent>
      <p:sp>
        <p:nvSpPr>
          <p:cNvPr id="77" name="文字方塊 76"/>
          <p:cNvSpPr txBox="1"/>
          <p:nvPr/>
        </p:nvSpPr>
        <p:spPr>
          <a:xfrm>
            <a:off x="6991155" y="398990"/>
            <a:ext cx="1805606" cy="523220"/>
          </a:xfrm>
          <a:prstGeom prst="rect">
            <a:avLst/>
          </a:prstGeom>
          <a:noFill/>
        </p:spPr>
        <p:txBody>
          <a:bodyPr wrap="square" rtlCol="0">
            <a:spAutoFit/>
          </a:bodyPr>
          <a:lstStyle/>
          <a:p>
            <a:r>
              <a:rPr lang="en-US" altLang="zh-TW" sz="2800" dirty="0"/>
              <a:t>Total Loss:</a:t>
            </a:r>
            <a:endParaRPr lang="zh-TW" altLang="en-US" sz="2800" dirty="0"/>
          </a:p>
        </p:txBody>
      </p:sp>
      <mc:AlternateContent xmlns:mc="http://schemas.openxmlformats.org/markup-compatibility/2006" xmlns:a14="http://schemas.microsoft.com/office/drawing/2010/main">
        <mc:Choice Requires="a14">
          <p:sp>
            <p:nvSpPr>
              <p:cNvPr id="76" name="文字方塊 75"/>
              <p:cNvSpPr txBox="1"/>
              <p:nvPr/>
            </p:nvSpPr>
            <p:spPr>
              <a:xfrm>
                <a:off x="5947381" y="3685525"/>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5947381" y="3685525"/>
                <a:ext cx="319062" cy="369332"/>
              </a:xfrm>
              <a:prstGeom prst="rect">
                <a:avLst/>
              </a:prstGeom>
              <a:blipFill>
                <a:blip r:embed="rId14"/>
                <a:stretch>
                  <a:fillRect l="-23077" t="-1667" r="-9615"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5953885" y="4561823"/>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5953885" y="4561823"/>
                <a:ext cx="319062" cy="369332"/>
              </a:xfrm>
              <a:prstGeom prst="rect">
                <a:avLst/>
              </a:prstGeom>
              <a:blipFill>
                <a:blip r:embed="rId15"/>
                <a:stretch>
                  <a:fillRect l="-23077" r="-9615"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5961896" y="6027539"/>
                <a:ext cx="3643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i="1">
                              <a:latin typeface="Cambria Math" panose="02040503050406030204" pitchFamily="18" charset="0"/>
                            </a:rPr>
                            <m:t>𝑁</m:t>
                          </m:r>
                        </m:sup>
                      </m:sSup>
                    </m:oMath>
                  </m:oMathPara>
                </a14:m>
                <a:endParaRPr lang="zh-TW" altLang="en-US" sz="24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5961896" y="6027539"/>
                <a:ext cx="364395" cy="369332"/>
              </a:xfrm>
              <a:prstGeom prst="rect">
                <a:avLst/>
              </a:prstGeom>
              <a:blipFill>
                <a:blip r:embed="rId16"/>
                <a:stretch>
                  <a:fillRect l="-20000" r="-6667" b="-8333"/>
                </a:stretch>
              </a:blipFill>
            </p:spPr>
            <p:txBody>
              <a:bodyPr/>
              <a:lstStyle/>
              <a:p>
                <a:r>
                  <a:rPr lang="en-US">
                    <a:noFill/>
                  </a:rPr>
                  <a:t> </a:t>
                </a:r>
              </a:p>
            </p:txBody>
          </p:sp>
        </mc:Fallback>
      </mc:AlternateContent>
      <p:sp>
        <p:nvSpPr>
          <p:cNvPr id="9" name="矩形 8"/>
          <p:cNvSpPr/>
          <p:nvPr/>
        </p:nvSpPr>
        <p:spPr>
          <a:xfrm>
            <a:off x="8015962" y="958275"/>
            <a:ext cx="1850601" cy="132660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p:cNvSpPr txBox="1"/>
          <p:nvPr/>
        </p:nvSpPr>
        <p:spPr>
          <a:xfrm>
            <a:off x="7011022" y="3113966"/>
            <a:ext cx="3315102"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Find </a:t>
            </a:r>
            <a:r>
              <a:rPr lang="en-US" altLang="zh-TW" sz="2800" b="1" i="1" u="sng" dirty="0"/>
              <a:t>a function in function set </a:t>
            </a:r>
            <a:r>
              <a:rPr lang="en-US" altLang="zh-TW" sz="2800" dirty="0"/>
              <a:t>that minimizes total loss L</a:t>
            </a:r>
            <a:endParaRPr lang="zh-TW" altLang="en-US" sz="2800" dirty="0"/>
          </a:p>
        </p:txBody>
      </p:sp>
      <p:sp>
        <p:nvSpPr>
          <p:cNvPr id="4" name="向下箭號 3"/>
          <p:cNvSpPr/>
          <p:nvPr/>
        </p:nvSpPr>
        <p:spPr>
          <a:xfrm>
            <a:off x="8273969" y="2552127"/>
            <a:ext cx="697424" cy="55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2" name="向下箭號 81"/>
          <p:cNvSpPr/>
          <p:nvPr/>
        </p:nvSpPr>
        <p:spPr>
          <a:xfrm>
            <a:off x="8273969" y="4542208"/>
            <a:ext cx="697424" cy="5334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3" name="圖片 82"/>
          <p:cNvPicPr preferRelativeResize="0">
            <a:picLocks/>
          </p:cNvPicPr>
          <p:nvPr/>
        </p:nvPicPr>
        <p:blipFill>
          <a:blip r:embed="rId17"/>
          <a:stretch>
            <a:fillRect/>
          </a:stretch>
        </p:blipFill>
        <p:spPr>
          <a:xfrm>
            <a:off x="2417866" y="4136973"/>
            <a:ext cx="720000" cy="720000"/>
          </a:xfrm>
          <a:prstGeom prst="rect">
            <a:avLst/>
          </a:prstGeom>
          <a:ln w="38100">
            <a:solidFill>
              <a:schemeClr val="tx1"/>
            </a:solidFill>
          </a:ln>
        </p:spPr>
      </p:pic>
      <p:pic>
        <p:nvPicPr>
          <p:cNvPr id="84" name="圖片 83"/>
          <p:cNvPicPr preferRelativeResize="0">
            <a:picLocks/>
          </p:cNvPicPr>
          <p:nvPr/>
        </p:nvPicPr>
        <p:blipFill>
          <a:blip r:embed="rId18"/>
          <a:stretch>
            <a:fillRect/>
          </a:stretch>
        </p:blipFill>
        <p:spPr>
          <a:xfrm>
            <a:off x="2417267" y="5606622"/>
            <a:ext cx="720000" cy="720000"/>
          </a:xfrm>
          <a:prstGeom prst="rect">
            <a:avLst/>
          </a:prstGeom>
          <a:ln w="38100">
            <a:solidFill>
              <a:schemeClr val="tx1"/>
            </a:solidFill>
          </a:ln>
        </p:spPr>
      </p:pic>
      <p:pic>
        <p:nvPicPr>
          <p:cNvPr id="85" name="圖片 84"/>
          <p:cNvPicPr preferRelativeResize="0">
            <a:picLocks/>
          </p:cNvPicPr>
          <p:nvPr/>
        </p:nvPicPr>
        <p:blipFill>
          <a:blip r:embed="rId19"/>
          <a:stretch>
            <a:fillRect/>
          </a:stretch>
        </p:blipFill>
        <p:spPr>
          <a:xfrm>
            <a:off x="2414958" y="5600800"/>
            <a:ext cx="720000" cy="720000"/>
          </a:xfrm>
          <a:prstGeom prst="rect">
            <a:avLst/>
          </a:prstGeom>
          <a:ln w="38100">
            <a:solidFill>
              <a:schemeClr val="tx1"/>
            </a:solidFill>
          </a:ln>
        </p:spPr>
      </p:pic>
    </p:spTree>
    <p:extLst>
      <p:ext uri="{BB962C8B-B14F-4D97-AF65-F5344CB8AC3E}">
        <p14:creationId xmlns:p14="http://schemas.microsoft.com/office/powerpoint/2010/main" val="22217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p:bldP spid="31" grpId="0"/>
      <p:bldP spid="47" grpId="0" animBg="1"/>
      <p:bldP spid="48" grpId="0" animBg="1"/>
      <p:bldP spid="49" grpId="0" animBg="1"/>
      <p:bldP spid="50" grpId="0"/>
      <p:bldP spid="51" grpId="0"/>
      <p:bldP spid="52" grpId="0"/>
      <p:bldP spid="53" grpId="0" animBg="1"/>
      <p:bldP spid="54" grpId="0" animBg="1"/>
      <p:bldP spid="55" grpId="0" animBg="1"/>
      <p:bldP spid="56" grpId="0"/>
      <p:bldP spid="59" grpId="0"/>
      <p:bldP spid="60" grpId="0"/>
      <p:bldP spid="67" grpId="0" animBg="1"/>
      <p:bldP spid="73" grpId="0" animBg="1"/>
      <p:bldP spid="74" grpId="0"/>
      <p:bldP spid="75" grpId="0" animBg="1"/>
      <p:bldP spid="7" grpId="0"/>
      <p:bldP spid="95" grpId="0" animBg="1"/>
      <p:bldP spid="77" grpId="0"/>
      <p:bldP spid="76" grpId="0"/>
      <p:bldP spid="78" grpId="0"/>
      <p:bldP spid="79" grpId="0"/>
      <p:bldP spid="9" grpId="0" animBg="1"/>
      <p:bldP spid="81" grpId="0" animBg="1"/>
      <p:bldP spid="4" grpId="0" animBg="1"/>
      <p:bldP spid="8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2152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2507"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09012" y="3752285"/>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7866414" y="1908824"/>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255989" y="2580665"/>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41395379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1806557"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806557" y="2336365"/>
                <a:ext cx="421847" cy="369332"/>
              </a:xfrm>
              <a:prstGeom prst="rect">
                <a:avLst/>
              </a:prstGeom>
              <a:blipFill>
                <a:blip r:embed="rId2"/>
                <a:stretch>
                  <a:fillRect l="-8571" r="-4286"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2745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2745086" y="2014771"/>
                <a:ext cx="3119508" cy="369332"/>
              </a:xfrm>
              <a:prstGeom prst="rect">
                <a:avLst/>
              </a:prstGeom>
              <a:blipFill>
                <a:blip r:embed="rId3"/>
                <a:stretch>
                  <a:fillRect t="-171667" b="-255000"/>
                </a:stretch>
              </a:blipFill>
            </p:spPr>
            <p:txBody>
              <a:bodyPr/>
              <a:lstStyle/>
              <a:p>
                <a:r>
                  <a:rPr lang="en-US">
                    <a:noFill/>
                  </a:rPr>
                  <a:t> </a:t>
                </a:r>
              </a:p>
            </p:txBody>
          </p:sp>
        </mc:Fallback>
      </mc:AlternateContent>
      <p:sp>
        <p:nvSpPr>
          <p:cNvPr id="7" name="矩形 6"/>
          <p:cNvSpPr/>
          <p:nvPr/>
        </p:nvSpPr>
        <p:spPr>
          <a:xfrm>
            <a:off x="1698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3007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3362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362903" y="2675788"/>
                <a:ext cx="1889052" cy="369332"/>
              </a:xfrm>
              <a:prstGeom prst="rect">
                <a:avLst/>
              </a:prstGeom>
              <a:blipFill>
                <a:blip r:embed="rId4"/>
                <a:stretch>
                  <a:fillRect t="-168852" r="-10645" b="-249180"/>
                </a:stretch>
              </a:blipFill>
            </p:spPr>
            <p:txBody>
              <a:bodyPr/>
              <a:lstStyle/>
              <a:p>
                <a:r>
                  <a:rPr lang="en-US">
                    <a:noFill/>
                  </a:rPr>
                  <a:t> </a:t>
                </a:r>
              </a:p>
            </p:txBody>
          </p:sp>
        </mc:Fallback>
      </mc:AlternateContent>
      <p:sp>
        <p:nvSpPr>
          <p:cNvPr id="10" name="文字方塊 9"/>
          <p:cNvSpPr txBox="1"/>
          <p:nvPr/>
        </p:nvSpPr>
        <p:spPr>
          <a:xfrm>
            <a:off x="5744632" y="2337017"/>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1806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1806556" y="3549032"/>
                <a:ext cx="428964" cy="369332"/>
              </a:xfrm>
              <a:prstGeom prst="rect">
                <a:avLst/>
              </a:prstGeom>
              <a:blipFill>
                <a:blip r:embed="rId5"/>
                <a:stretch>
                  <a:fillRect l="-8451" r="-4225"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2745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745086" y="3227438"/>
                <a:ext cx="3119508" cy="369332"/>
              </a:xfrm>
              <a:prstGeom prst="rect">
                <a:avLst/>
              </a:prstGeom>
              <a:blipFill>
                <a:blip r:embed="rId6"/>
                <a:stretch>
                  <a:fillRect t="-167213" b="-250820"/>
                </a:stretch>
              </a:blipFill>
            </p:spPr>
            <p:txBody>
              <a:bodyPr/>
              <a:lstStyle/>
              <a:p>
                <a:r>
                  <a:rPr lang="en-US">
                    <a:noFill/>
                  </a:rPr>
                  <a:t> </a:t>
                </a:r>
              </a:p>
            </p:txBody>
          </p:sp>
        </mc:Fallback>
      </mc:AlternateContent>
      <p:sp>
        <p:nvSpPr>
          <p:cNvPr id="18" name="向右箭號 17"/>
          <p:cNvSpPr/>
          <p:nvPr/>
        </p:nvSpPr>
        <p:spPr>
          <a:xfrm>
            <a:off x="3007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3362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3362903" y="3888455"/>
                <a:ext cx="1889052" cy="369332"/>
              </a:xfrm>
              <a:prstGeom prst="rect">
                <a:avLst/>
              </a:prstGeom>
              <a:blipFill>
                <a:blip r:embed="rId7"/>
                <a:stretch>
                  <a:fillRect t="-171667" r="-10645" b="-255000"/>
                </a:stretch>
              </a:blipFill>
            </p:spPr>
            <p:txBody>
              <a:bodyPr/>
              <a:lstStyle/>
              <a:p>
                <a:r>
                  <a:rPr lang="en-US">
                    <a:noFill/>
                  </a:rPr>
                  <a:t> </a:t>
                </a:r>
              </a:p>
            </p:txBody>
          </p:sp>
        </mc:Fallback>
      </mc:AlternateContent>
      <p:sp>
        <p:nvSpPr>
          <p:cNvPr id="20" name="文字方塊 19"/>
          <p:cNvSpPr txBox="1"/>
          <p:nvPr/>
        </p:nvSpPr>
        <p:spPr>
          <a:xfrm>
            <a:off x="5744632" y="3549684"/>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1806557"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1806557" y="5103976"/>
                <a:ext cx="361381" cy="369332"/>
              </a:xfrm>
              <a:prstGeom prst="rect">
                <a:avLst/>
              </a:prstGeom>
              <a:blipFill>
                <a:blip r:embed="rId8"/>
                <a:stretch>
                  <a:fillRect l="-20000" r="-5000"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2745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2745086" y="4782382"/>
                <a:ext cx="3119508" cy="369332"/>
              </a:xfrm>
              <a:prstGeom prst="rect">
                <a:avLst/>
              </a:prstGeom>
              <a:blipFill>
                <a:blip r:embed="rId9"/>
                <a:stretch>
                  <a:fillRect t="-171667" r="-977" b="-255000"/>
                </a:stretch>
              </a:blipFill>
            </p:spPr>
            <p:txBody>
              <a:bodyPr/>
              <a:lstStyle/>
              <a:p>
                <a:r>
                  <a:rPr lang="en-US">
                    <a:noFill/>
                  </a:rPr>
                  <a:t> </a:t>
                </a:r>
              </a:p>
            </p:txBody>
          </p:sp>
        </mc:Fallback>
      </mc:AlternateContent>
      <p:sp>
        <p:nvSpPr>
          <p:cNvPr id="28" name="向右箭號 27"/>
          <p:cNvSpPr/>
          <p:nvPr/>
        </p:nvSpPr>
        <p:spPr>
          <a:xfrm>
            <a:off x="3007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3362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362903" y="5443399"/>
                <a:ext cx="1889052" cy="369332"/>
              </a:xfrm>
              <a:prstGeom prst="rect">
                <a:avLst/>
              </a:prstGeom>
              <a:blipFill>
                <a:blip r:embed="rId10"/>
                <a:stretch>
                  <a:fillRect t="-168852" r="-12258" b="-249180"/>
                </a:stretch>
              </a:blipFill>
            </p:spPr>
            <p:txBody>
              <a:bodyPr/>
              <a:lstStyle/>
              <a:p>
                <a:r>
                  <a:rPr lang="en-US">
                    <a:noFill/>
                  </a:rPr>
                  <a:t> </a:t>
                </a:r>
              </a:p>
            </p:txBody>
          </p:sp>
        </mc:Fallback>
      </mc:AlternateContent>
      <p:sp>
        <p:nvSpPr>
          <p:cNvPr id="30" name="文字方塊 29"/>
          <p:cNvSpPr txBox="1"/>
          <p:nvPr/>
        </p:nvSpPr>
        <p:spPr>
          <a:xfrm>
            <a:off x="5744632" y="5104628"/>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5" name="文字方塊 34"/>
          <p:cNvSpPr txBox="1"/>
          <p:nvPr/>
        </p:nvSpPr>
        <p:spPr>
          <a:xfrm rot="5400000">
            <a:off x="1670826"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670826"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2354523" y="2298254"/>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2354523" y="3510921"/>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2354523" y="5065865"/>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mc:AlternateContent xmlns:mc="http://schemas.openxmlformats.org/markup-compatibility/2006" xmlns:a14="http://schemas.microsoft.com/office/drawing/2010/main">
        <mc:Choice Requires="a14">
          <p:sp>
            <p:nvSpPr>
              <p:cNvPr id="40" name="矩形 39"/>
              <p:cNvSpPr/>
              <p:nvPr/>
            </p:nvSpPr>
            <p:spPr>
              <a:xfrm>
                <a:off x="1724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1724215" y="1698275"/>
                <a:ext cx="478914"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字方塊 2"/>
              <p:cNvSpPr txBox="1"/>
              <p:nvPr/>
            </p:nvSpPr>
            <p:spPr>
              <a:xfrm>
                <a:off x="8653519" y="2142625"/>
                <a:ext cx="962443" cy="3485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a:latin typeface="Cambria Math" panose="02040503050406030204" pitchFamily="18" charset="0"/>
                            </a:rPr>
                          </m:ctrlPr>
                        </m:dPr>
                        <m:e>
                          <m:eqArr>
                            <m:eqArrPr>
                              <m:ctrlPr>
                                <a:rPr lang="en-US" altLang="zh-TW" sz="2800" i="1">
                                  <a:latin typeface="Cambria Math" panose="02040503050406030204" pitchFamily="18" charset="0"/>
                                </a:rPr>
                              </m:ctrlPr>
                            </m:eqArrPr>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1</m:t>
                                      </m:r>
                                    </m:sub>
                                  </m:sSub>
                                </m:den>
                              </m:f>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2</m:t>
                                      </m:r>
                                    </m:sub>
                                  </m:sSub>
                                </m:den>
                              </m:f>
                            </m:e>
                            <m:e>
                              <m:r>
                                <a:rPr lang="zh-TW" altLang="en-US" sz="2800" i="1">
                                  <a:latin typeface="Cambria Math" panose="02040503050406030204" pitchFamily="18" charset="0"/>
                                </a:rPr>
                                <m:t>⋮</m:t>
                              </m:r>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i="1">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𝑏</m:t>
                                      </m:r>
                                    </m:e>
                                    <m:sub>
                                      <m:r>
                                        <a:rPr lang="en-US" altLang="zh-TW" sz="2800" i="1">
                                          <a:latin typeface="Cambria Math" panose="02040503050406030204" pitchFamily="18" charset="0"/>
                                        </a:rPr>
                                        <m:t>1</m:t>
                                      </m:r>
                                    </m:sub>
                                  </m:sSub>
                                </m:den>
                              </m:f>
                            </m:e>
                            <m:e>
                              <m:r>
                                <a:rPr lang="zh-TW" altLang="en-US" sz="2800" i="1">
                                  <a:latin typeface="Cambria Math" panose="02040503050406030204" pitchFamily="18" charset="0"/>
                                </a:rPr>
                                <m:t>⋮</m:t>
                              </m:r>
                            </m:e>
                          </m:eqArr>
                        </m:e>
                      </m:d>
                    </m:oMath>
                  </m:oMathPara>
                </a14:m>
                <a:endParaRPr lang="zh-TW" altLang="en-US" sz="28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8653519" y="2142625"/>
                <a:ext cx="962443" cy="348544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7610601" y="3668268"/>
                <a:ext cx="8605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m:t>
                      </m:r>
                      <m:r>
                        <a:rPr lang="en-US" altLang="zh-TW" sz="2800" i="1">
                          <a:latin typeface="Cambria Math" panose="02040503050406030204" pitchFamily="18" charset="0"/>
                        </a:rPr>
                        <m:t>𝐿</m:t>
                      </m:r>
                      <m:r>
                        <a:rPr lang="en-US" altLang="zh-TW" sz="2800" i="1">
                          <a:latin typeface="Cambria Math" panose="02040503050406030204" pitchFamily="18" charset="0"/>
                        </a:rPr>
                        <m:t>=</m:t>
                      </m:r>
                    </m:oMath>
                  </m:oMathPara>
                </a14:m>
                <a:endParaRPr lang="zh-TW" altLang="en-US" sz="28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7610601" y="3668268"/>
                <a:ext cx="860557" cy="430887"/>
              </a:xfrm>
              <a:prstGeom prst="rect">
                <a:avLst/>
              </a:prstGeom>
              <a:blipFill>
                <a:blip r:embed="rId13"/>
                <a:stretch>
                  <a:fillRect/>
                </a:stretch>
              </a:blipFill>
            </p:spPr>
            <p:txBody>
              <a:bodyPr/>
              <a:lstStyle/>
              <a:p>
                <a:r>
                  <a:rPr lang="en-US">
                    <a:noFill/>
                  </a:rPr>
                  <a:t> </a:t>
                </a:r>
              </a:p>
            </p:txBody>
          </p:sp>
        </mc:Fallback>
      </mc:AlternateContent>
      <p:sp>
        <p:nvSpPr>
          <p:cNvPr id="42" name="文字方塊 41"/>
          <p:cNvSpPr txBox="1"/>
          <p:nvPr/>
        </p:nvSpPr>
        <p:spPr>
          <a:xfrm>
            <a:off x="7502190" y="5733860"/>
            <a:ext cx="2302657" cy="523220"/>
          </a:xfrm>
          <a:prstGeom prst="rect">
            <a:avLst/>
          </a:prstGeom>
          <a:noFill/>
        </p:spPr>
        <p:txBody>
          <a:bodyPr wrap="square" rtlCol="0">
            <a:spAutoFit/>
          </a:bodyPr>
          <a:lstStyle/>
          <a:p>
            <a:pPr algn="ctr"/>
            <a:r>
              <a:rPr lang="en-US" altLang="zh-TW" sz="2800" dirty="0"/>
              <a:t>gradient</a:t>
            </a:r>
            <a:endParaRPr lang="zh-TW" altLang="en-US" sz="2800" dirty="0"/>
          </a:p>
        </p:txBody>
      </p:sp>
    </p:spTree>
    <p:extLst>
      <p:ext uri="{BB962C8B-B14F-4D97-AF65-F5344CB8AC3E}">
        <p14:creationId xmlns:p14="http://schemas.microsoft.com/office/powerpoint/2010/main" val="241983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p:bldP spid="10" grpId="0" animBg="1"/>
      <p:bldP spid="15" grpId="0"/>
      <p:bldP spid="16" grpId="0"/>
      <p:bldP spid="18" grpId="0" animBg="1"/>
      <p:bldP spid="19" grpId="0"/>
      <p:bldP spid="20" grpId="0" animBg="1"/>
      <p:bldP spid="25" grpId="0"/>
      <p:bldP spid="26" grpId="0"/>
      <p:bldP spid="28" grpId="0" animBg="1"/>
      <p:bldP spid="29" grpId="0"/>
      <p:bldP spid="30" grpId="0" animBg="1"/>
      <p:bldP spid="35" grpId="0"/>
      <p:bldP spid="36" grpId="0"/>
      <p:bldP spid="6" grpId="0" animBg="1"/>
      <p:bldP spid="17" grpId="0" animBg="1"/>
      <p:bldP spid="27" grpId="0" animBg="1"/>
      <p:bldP spid="40" grpId="0"/>
      <p:bldP spid="3" grpId="0"/>
      <p:bldP spid="41"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1806557"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806557" y="2336365"/>
                <a:ext cx="421847" cy="369332"/>
              </a:xfrm>
              <a:prstGeom prst="rect">
                <a:avLst/>
              </a:prstGeom>
              <a:blipFill>
                <a:blip r:embed="rId2"/>
                <a:stretch>
                  <a:fillRect l="-8571" r="-4286"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2745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2745086" y="2014771"/>
                <a:ext cx="3119508" cy="369332"/>
              </a:xfrm>
              <a:prstGeom prst="rect">
                <a:avLst/>
              </a:prstGeom>
              <a:blipFill>
                <a:blip r:embed="rId3"/>
                <a:stretch>
                  <a:fillRect t="-171667" b="-255000"/>
                </a:stretch>
              </a:blipFill>
            </p:spPr>
            <p:txBody>
              <a:bodyPr/>
              <a:lstStyle/>
              <a:p>
                <a:r>
                  <a:rPr lang="en-US">
                    <a:noFill/>
                  </a:rPr>
                  <a:t> </a:t>
                </a:r>
              </a:p>
            </p:txBody>
          </p:sp>
        </mc:Fallback>
      </mc:AlternateContent>
      <p:sp>
        <p:nvSpPr>
          <p:cNvPr id="7" name="矩形 6"/>
          <p:cNvSpPr/>
          <p:nvPr/>
        </p:nvSpPr>
        <p:spPr>
          <a:xfrm>
            <a:off x="1698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3007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3362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3362903" y="2675788"/>
                <a:ext cx="1889052" cy="369332"/>
              </a:xfrm>
              <a:prstGeom prst="rect">
                <a:avLst/>
              </a:prstGeom>
              <a:blipFill>
                <a:blip r:embed="rId4"/>
                <a:stretch>
                  <a:fillRect t="-168852" r="-10645" b="-249180"/>
                </a:stretch>
              </a:blipFill>
            </p:spPr>
            <p:txBody>
              <a:bodyPr/>
              <a:lstStyle/>
              <a:p>
                <a:r>
                  <a:rPr lang="en-US">
                    <a:noFill/>
                  </a:rPr>
                  <a:t> </a:t>
                </a:r>
              </a:p>
            </p:txBody>
          </p:sp>
        </mc:Fallback>
      </mc:AlternateContent>
      <p:sp>
        <p:nvSpPr>
          <p:cNvPr id="10" name="文字方塊 9"/>
          <p:cNvSpPr txBox="1"/>
          <p:nvPr/>
        </p:nvSpPr>
        <p:spPr>
          <a:xfrm>
            <a:off x="5744632" y="2337017"/>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p:sp>
        <p:nvSpPr>
          <p:cNvPr id="11" name="向右箭號 10"/>
          <p:cNvSpPr/>
          <p:nvPr/>
        </p:nvSpPr>
        <p:spPr>
          <a:xfrm>
            <a:off x="6537202" y="2326656"/>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文字方塊 11"/>
              <p:cNvSpPr txBox="1"/>
              <p:nvPr/>
            </p:nvSpPr>
            <p:spPr>
              <a:xfrm>
                <a:off x="6892860" y="2618341"/>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6892860" y="2618341"/>
                <a:ext cx="1889052" cy="369332"/>
              </a:xfrm>
              <a:prstGeom prst="rect">
                <a:avLst/>
              </a:prstGeom>
              <a:blipFill>
                <a:blip r:embed="rId5"/>
                <a:stretch>
                  <a:fillRect t="-171667" r="-10645" b="-25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6253017" y="2004537"/>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6253017" y="2004537"/>
                <a:ext cx="3119508" cy="369332"/>
              </a:xfrm>
              <a:prstGeom prst="rect">
                <a:avLst/>
              </a:prstGeom>
              <a:blipFill>
                <a:blip r:embed="rId6"/>
                <a:stretch>
                  <a:fillRect t="-171667" b="-255000"/>
                </a:stretch>
              </a:blipFill>
            </p:spPr>
            <p:txBody>
              <a:bodyPr/>
              <a:lstStyle/>
              <a:p>
                <a:r>
                  <a:rPr lang="en-US">
                    <a:noFill/>
                  </a:rPr>
                  <a:t> </a:t>
                </a:r>
              </a:p>
            </p:txBody>
          </p:sp>
        </mc:Fallback>
      </mc:AlternateContent>
      <p:sp>
        <p:nvSpPr>
          <p:cNvPr id="14" name="文字方塊 13"/>
          <p:cNvSpPr txBox="1"/>
          <p:nvPr/>
        </p:nvSpPr>
        <p:spPr>
          <a:xfrm>
            <a:off x="9297257" y="2341602"/>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0.09</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1806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1806556" y="3549032"/>
                <a:ext cx="428964" cy="369332"/>
              </a:xfrm>
              <a:prstGeom prst="rect">
                <a:avLst/>
              </a:prstGeom>
              <a:blipFill>
                <a:blip r:embed="rId7"/>
                <a:stretch>
                  <a:fillRect l="-8451" r="-4225"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2745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2745086" y="3227438"/>
                <a:ext cx="3119508" cy="369332"/>
              </a:xfrm>
              <a:prstGeom prst="rect">
                <a:avLst/>
              </a:prstGeom>
              <a:blipFill>
                <a:blip r:embed="rId8"/>
                <a:stretch>
                  <a:fillRect t="-167213" b="-250820"/>
                </a:stretch>
              </a:blipFill>
            </p:spPr>
            <p:txBody>
              <a:bodyPr/>
              <a:lstStyle/>
              <a:p>
                <a:r>
                  <a:rPr lang="en-US">
                    <a:noFill/>
                  </a:rPr>
                  <a:t> </a:t>
                </a:r>
              </a:p>
            </p:txBody>
          </p:sp>
        </mc:Fallback>
      </mc:AlternateContent>
      <p:sp>
        <p:nvSpPr>
          <p:cNvPr id="18" name="向右箭號 17"/>
          <p:cNvSpPr/>
          <p:nvPr/>
        </p:nvSpPr>
        <p:spPr>
          <a:xfrm>
            <a:off x="3007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3362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3362903" y="3888455"/>
                <a:ext cx="1889052" cy="369332"/>
              </a:xfrm>
              <a:prstGeom prst="rect">
                <a:avLst/>
              </a:prstGeom>
              <a:blipFill>
                <a:blip r:embed="rId9"/>
                <a:stretch>
                  <a:fillRect t="-171667" r="-10645" b="-255000"/>
                </a:stretch>
              </a:blipFill>
            </p:spPr>
            <p:txBody>
              <a:bodyPr/>
              <a:lstStyle/>
              <a:p>
                <a:r>
                  <a:rPr lang="en-US">
                    <a:noFill/>
                  </a:rPr>
                  <a:t> </a:t>
                </a:r>
              </a:p>
            </p:txBody>
          </p:sp>
        </mc:Fallback>
      </mc:AlternateContent>
      <p:sp>
        <p:nvSpPr>
          <p:cNvPr id="20" name="文字方塊 19"/>
          <p:cNvSpPr txBox="1"/>
          <p:nvPr/>
        </p:nvSpPr>
        <p:spPr>
          <a:xfrm>
            <a:off x="5744632" y="3549684"/>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p:sp>
        <p:nvSpPr>
          <p:cNvPr id="21" name="向右箭號 20"/>
          <p:cNvSpPr/>
          <p:nvPr/>
        </p:nvSpPr>
        <p:spPr>
          <a:xfrm>
            <a:off x="6537202" y="353932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文字方塊 21"/>
              <p:cNvSpPr txBox="1"/>
              <p:nvPr/>
            </p:nvSpPr>
            <p:spPr>
              <a:xfrm>
                <a:off x="6892860" y="383100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6892860" y="3831008"/>
                <a:ext cx="1889052" cy="369332"/>
              </a:xfrm>
              <a:prstGeom prst="rect">
                <a:avLst/>
              </a:prstGeom>
              <a:blipFill>
                <a:blip r:embed="rId10"/>
                <a:stretch>
                  <a:fillRect t="-167213" r="-10645" b="-2508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6253017" y="3217204"/>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2</m:t>
                            </m:r>
                          </m:sub>
                        </m:sSub>
                      </m:den>
                    </m:f>
                  </m:oMath>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6253017" y="3217204"/>
                <a:ext cx="3119508" cy="369332"/>
              </a:xfrm>
              <a:prstGeom prst="rect">
                <a:avLst/>
              </a:prstGeom>
              <a:blipFill>
                <a:blip r:embed="rId11"/>
                <a:stretch>
                  <a:fillRect t="-171667" b="-255000"/>
                </a:stretch>
              </a:blipFill>
            </p:spPr>
            <p:txBody>
              <a:bodyPr/>
              <a:lstStyle/>
              <a:p>
                <a:r>
                  <a:rPr lang="en-US">
                    <a:noFill/>
                  </a:rPr>
                  <a:t> </a:t>
                </a:r>
              </a:p>
            </p:txBody>
          </p:sp>
        </mc:Fallback>
      </mc:AlternateContent>
      <p:sp>
        <p:nvSpPr>
          <p:cNvPr id="24" name="文字方塊 23"/>
          <p:cNvSpPr txBox="1"/>
          <p:nvPr/>
        </p:nvSpPr>
        <p:spPr>
          <a:xfrm>
            <a:off x="9297257" y="3554269"/>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1806557"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1806557" y="5103976"/>
                <a:ext cx="361381" cy="369332"/>
              </a:xfrm>
              <a:prstGeom prst="rect">
                <a:avLst/>
              </a:prstGeom>
              <a:blipFill>
                <a:blip r:embed="rId12"/>
                <a:stretch>
                  <a:fillRect l="-20000" r="-5000"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2745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2745086" y="4782382"/>
                <a:ext cx="3119508" cy="369332"/>
              </a:xfrm>
              <a:prstGeom prst="rect">
                <a:avLst/>
              </a:prstGeom>
              <a:blipFill>
                <a:blip r:embed="rId13"/>
                <a:stretch>
                  <a:fillRect t="-171667" r="-977" b="-255000"/>
                </a:stretch>
              </a:blipFill>
            </p:spPr>
            <p:txBody>
              <a:bodyPr/>
              <a:lstStyle/>
              <a:p>
                <a:r>
                  <a:rPr lang="en-US">
                    <a:noFill/>
                  </a:rPr>
                  <a:t> </a:t>
                </a:r>
              </a:p>
            </p:txBody>
          </p:sp>
        </mc:Fallback>
      </mc:AlternateContent>
      <p:sp>
        <p:nvSpPr>
          <p:cNvPr id="28" name="向右箭號 27"/>
          <p:cNvSpPr/>
          <p:nvPr/>
        </p:nvSpPr>
        <p:spPr>
          <a:xfrm>
            <a:off x="3007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3362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362903" y="5443399"/>
                <a:ext cx="1889052" cy="369332"/>
              </a:xfrm>
              <a:prstGeom prst="rect">
                <a:avLst/>
              </a:prstGeom>
              <a:blipFill>
                <a:blip r:embed="rId14"/>
                <a:stretch>
                  <a:fillRect t="-168852" r="-12258" b="-249180"/>
                </a:stretch>
              </a:blipFill>
            </p:spPr>
            <p:txBody>
              <a:bodyPr/>
              <a:lstStyle/>
              <a:p>
                <a:r>
                  <a:rPr lang="en-US">
                    <a:noFill/>
                  </a:rPr>
                  <a:t> </a:t>
                </a:r>
              </a:p>
            </p:txBody>
          </p:sp>
        </mc:Fallback>
      </mc:AlternateContent>
      <p:sp>
        <p:nvSpPr>
          <p:cNvPr id="30" name="文字方塊 29"/>
          <p:cNvSpPr txBox="1"/>
          <p:nvPr/>
        </p:nvSpPr>
        <p:spPr>
          <a:xfrm>
            <a:off x="5744632" y="5104628"/>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1" name="向右箭號 30"/>
          <p:cNvSpPr/>
          <p:nvPr/>
        </p:nvSpPr>
        <p:spPr>
          <a:xfrm>
            <a:off x="6537202" y="5094267"/>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p:cNvSpPr txBox="1"/>
              <p:nvPr/>
            </p:nvSpPr>
            <p:spPr>
              <a:xfrm>
                <a:off x="6892860" y="5385952"/>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6892860" y="5385952"/>
                <a:ext cx="1889052" cy="369332"/>
              </a:xfrm>
              <a:prstGeom prst="rect">
                <a:avLst/>
              </a:prstGeom>
              <a:blipFill>
                <a:blip r:embed="rId15"/>
                <a:stretch>
                  <a:fillRect t="-171667" r="-12258" b="-25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6253017" y="477214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6253017" y="4772148"/>
                <a:ext cx="3119508" cy="369332"/>
              </a:xfrm>
              <a:prstGeom prst="rect">
                <a:avLst/>
              </a:prstGeom>
              <a:blipFill>
                <a:blip r:embed="rId16"/>
                <a:stretch>
                  <a:fillRect t="-171667" r="-978" b="-255000"/>
                </a:stretch>
              </a:blipFill>
            </p:spPr>
            <p:txBody>
              <a:bodyPr/>
              <a:lstStyle/>
              <a:p>
                <a:r>
                  <a:rPr lang="en-US">
                    <a:noFill/>
                  </a:rPr>
                  <a:t> </a:t>
                </a:r>
              </a:p>
            </p:txBody>
          </p:sp>
        </mc:Fallback>
      </mc:AlternateContent>
      <p:sp>
        <p:nvSpPr>
          <p:cNvPr id="34" name="文字方塊 33"/>
          <p:cNvSpPr txBox="1"/>
          <p:nvPr/>
        </p:nvSpPr>
        <p:spPr>
          <a:xfrm>
            <a:off x="9297257" y="5109213"/>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0.10</a:t>
            </a:r>
            <a:endParaRPr lang="zh-TW" altLang="en-US" sz="2400" dirty="0"/>
          </a:p>
        </p:txBody>
      </p:sp>
      <p:sp>
        <p:nvSpPr>
          <p:cNvPr id="35" name="文字方塊 34"/>
          <p:cNvSpPr txBox="1"/>
          <p:nvPr/>
        </p:nvSpPr>
        <p:spPr>
          <a:xfrm rot="5400000">
            <a:off x="1670826"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670826"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2354523" y="2298254"/>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2354523" y="3510921"/>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2354523" y="5065865"/>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p:sp>
        <p:nvSpPr>
          <p:cNvPr id="37" name="文字方塊 36"/>
          <p:cNvSpPr txBox="1"/>
          <p:nvPr/>
        </p:nvSpPr>
        <p:spPr>
          <a:xfrm>
            <a:off x="9873322" y="2631184"/>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8" name="文字方塊 37"/>
          <p:cNvSpPr txBox="1"/>
          <p:nvPr/>
        </p:nvSpPr>
        <p:spPr>
          <a:xfrm>
            <a:off x="9860852" y="3965366"/>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9" name="文字方塊 38"/>
          <p:cNvSpPr txBox="1"/>
          <p:nvPr/>
        </p:nvSpPr>
        <p:spPr>
          <a:xfrm>
            <a:off x="9860851" y="5473308"/>
            <a:ext cx="794679"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40" name="矩形 39"/>
              <p:cNvSpPr/>
              <p:nvPr/>
            </p:nvSpPr>
            <p:spPr>
              <a:xfrm>
                <a:off x="1724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1724215" y="1698275"/>
                <a:ext cx="478914" cy="523220"/>
              </a:xfrm>
              <a:prstGeom prst="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744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21" grpId="0" animBg="1"/>
      <p:bldP spid="22" grpId="0"/>
      <p:bldP spid="23" grpId="0"/>
      <p:bldP spid="24" grpId="0" animBg="1"/>
      <p:bldP spid="31" grpId="0" animBg="1"/>
      <p:bldP spid="32" grpId="0"/>
      <p:bldP spid="33" grpId="0"/>
      <p:bldP spid="34" grpId="0" animBg="1"/>
      <p:bldP spid="37" grpId="0"/>
      <p:bldP spid="38" grpId="0"/>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p:sp>
        <p:nvSpPr>
          <p:cNvPr id="4" name="文字方塊 3"/>
          <p:cNvSpPr txBox="1"/>
          <p:nvPr/>
        </p:nvSpPr>
        <p:spPr>
          <a:xfrm>
            <a:off x="2331331" y="1798459"/>
            <a:ext cx="7098650" cy="954107"/>
          </a:xfrm>
          <a:prstGeom prst="rect">
            <a:avLst/>
          </a:prstGeom>
          <a:noFill/>
        </p:spPr>
        <p:txBody>
          <a:bodyPr wrap="square" rtlCol="0">
            <a:spAutoFit/>
          </a:bodyPr>
          <a:lstStyle/>
          <a:p>
            <a:r>
              <a:rPr lang="en-US" altLang="zh-TW" sz="2800" dirty="0"/>
              <a:t>This is the “learning” of machines in deep learning ……</a:t>
            </a:r>
            <a:endParaRPr lang="zh-TW" altLang="en-US" sz="2800" dirty="0"/>
          </a:p>
        </p:txBody>
      </p:sp>
      <p:sp>
        <p:nvSpPr>
          <p:cNvPr id="5" name="文字方塊 4"/>
          <p:cNvSpPr txBox="1"/>
          <p:nvPr/>
        </p:nvSpPr>
        <p:spPr>
          <a:xfrm>
            <a:off x="4699092" y="2740981"/>
            <a:ext cx="5340259" cy="523220"/>
          </a:xfrm>
          <a:prstGeom prst="rect">
            <a:avLst/>
          </a:prstGeom>
          <a:noFill/>
        </p:spPr>
        <p:txBody>
          <a:bodyPr wrap="square" rtlCol="0">
            <a:spAutoFit/>
          </a:bodyPr>
          <a:lstStyle/>
          <a:p>
            <a:r>
              <a:rPr lang="en-US" altLang="zh-TW" sz="2800" dirty="0"/>
              <a:t>Even alpha go using this approach.</a:t>
            </a:r>
            <a:endParaRPr lang="zh-TW" altLang="en-US" sz="2800" dirty="0"/>
          </a:p>
        </p:txBody>
      </p:sp>
      <p:sp>
        <p:nvSpPr>
          <p:cNvPr id="6" name="文字方塊 5"/>
          <p:cNvSpPr txBox="1"/>
          <p:nvPr/>
        </p:nvSpPr>
        <p:spPr>
          <a:xfrm>
            <a:off x="3093577" y="6114432"/>
            <a:ext cx="6101137" cy="523220"/>
          </a:xfrm>
          <a:prstGeom prst="rect">
            <a:avLst/>
          </a:prstGeom>
          <a:noFill/>
        </p:spPr>
        <p:txBody>
          <a:bodyPr wrap="square" rtlCol="0">
            <a:spAutoFit/>
          </a:bodyPr>
          <a:lstStyle/>
          <a:p>
            <a:pPr algn="ctr"/>
            <a:r>
              <a:rPr lang="en-US" altLang="zh-TW" sz="2800" dirty="0"/>
              <a:t>I hope you are not too disappointed :p</a:t>
            </a:r>
            <a:endParaRPr lang="zh-TW" altLang="en-US" sz="2800" dirty="0"/>
          </a:p>
        </p:txBody>
      </p:sp>
      <p:sp>
        <p:nvSpPr>
          <p:cNvPr id="7" name="向右箭號 6"/>
          <p:cNvSpPr/>
          <p:nvPr/>
        </p:nvSpPr>
        <p:spPr>
          <a:xfrm>
            <a:off x="3872026" y="2823398"/>
            <a:ext cx="768626" cy="3583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331" y="3872132"/>
            <a:ext cx="3418598" cy="2062555"/>
          </a:xfrm>
          <a:prstGeom prst="rect">
            <a:avLst/>
          </a:prstGeom>
          <a:noFill/>
          <a:extLst>
            <a:ext uri="{909E8E84-426E-40DD-AFC4-6F175D3DCCD1}">
              <a14:hiddenFill xmlns:a14="http://schemas.microsoft.com/office/drawing/2010/main">
                <a:solidFill>
                  <a:srgbClr val="FFFFFF"/>
                </a:solidFill>
              </a14:hiddenFill>
            </a:ext>
          </a:extLst>
        </p:spPr>
      </p:pic>
      <p:pic>
        <p:nvPicPr>
          <p:cNvPr id="9" name="內容版面配置區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8079" y="3887118"/>
            <a:ext cx="3625903" cy="2047569"/>
          </a:xfrm>
          <a:prstGeom prst="rect">
            <a:avLst/>
          </a:prstGeom>
        </p:spPr>
      </p:pic>
      <p:sp>
        <p:nvSpPr>
          <p:cNvPr id="8" name="文字方塊 7"/>
          <p:cNvSpPr txBox="1"/>
          <p:nvPr/>
        </p:nvSpPr>
        <p:spPr>
          <a:xfrm>
            <a:off x="1593389" y="3346627"/>
            <a:ext cx="3733767" cy="461665"/>
          </a:xfrm>
          <a:prstGeom prst="rect">
            <a:avLst/>
          </a:prstGeom>
          <a:noFill/>
        </p:spPr>
        <p:txBody>
          <a:bodyPr wrap="square" rtlCol="0">
            <a:spAutoFit/>
          </a:bodyPr>
          <a:lstStyle/>
          <a:p>
            <a:pPr algn="ctr"/>
            <a:r>
              <a:rPr lang="en-US" altLang="zh-TW" sz="2400" dirty="0"/>
              <a:t>People image ……</a:t>
            </a:r>
            <a:endParaRPr lang="zh-TW" altLang="en-US" sz="2400" dirty="0"/>
          </a:p>
        </p:txBody>
      </p:sp>
      <p:sp>
        <p:nvSpPr>
          <p:cNvPr id="11" name="文字方塊 10"/>
          <p:cNvSpPr txBox="1"/>
          <p:nvPr/>
        </p:nvSpPr>
        <p:spPr>
          <a:xfrm>
            <a:off x="6144146" y="3361613"/>
            <a:ext cx="3733767" cy="461665"/>
          </a:xfrm>
          <a:prstGeom prst="rect">
            <a:avLst/>
          </a:prstGeom>
          <a:noFill/>
        </p:spPr>
        <p:txBody>
          <a:bodyPr wrap="square" rtlCol="0">
            <a:spAutoFit/>
          </a:bodyPr>
          <a:lstStyle/>
          <a:p>
            <a:r>
              <a:rPr lang="en-US" altLang="zh-TW" sz="2400" dirty="0"/>
              <a:t>Actually …..</a:t>
            </a:r>
            <a:endParaRPr lang="zh-TW" altLang="en-US" sz="2400" dirty="0"/>
          </a:p>
        </p:txBody>
      </p:sp>
    </p:spTree>
    <p:extLst>
      <p:ext uri="{BB962C8B-B14F-4D97-AF65-F5344CB8AC3E}">
        <p14:creationId xmlns:p14="http://schemas.microsoft.com/office/powerpoint/2010/main" val="105605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5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4480" y="2540158"/>
            <a:ext cx="1618734" cy="131926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Backpropagation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Backpropagation: an efficient way to 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r>
                  <a:rPr lang="en-US" altLang="zh-TW" sz="2400" dirty="0"/>
                  <a:t> in neural network</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4"/>
                <a:stretch>
                  <a:fillRect l="-1005" t="-14146"/>
                </a:stretch>
              </a:blipFill>
            </p:spPr>
            <p:txBody>
              <a:bodyPr/>
              <a:lstStyle/>
              <a:p>
                <a:r>
                  <a:rPr lang="zh-TW" altLang="en-US">
                    <a:noFill/>
                  </a:rPr>
                  <a:t> </a:t>
                </a:r>
              </a:p>
            </p:txBody>
          </p:sp>
        </mc:Fallback>
      </mc:AlternateContent>
      <p:pic>
        <p:nvPicPr>
          <p:cNvPr id="28" name="Picture 2" descr="http://deeplearning.net/software/theano/_static/theano_logo_allblue_200x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1007" y="2959862"/>
            <a:ext cx="2086342" cy="4798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devblogs.nvidia.com/parallelforall/wp-content/uploads/sites/3/2015/03/torch_lstm_thumb-179x1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5543" y="2704049"/>
            <a:ext cx="1637367" cy="10519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developer.nvidia.com/sites/default/files/akamai/cuda/images/deeplearning/caff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9639" y="3900056"/>
            <a:ext cx="1560169" cy="10531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s://developer.nvidia.com/sites/default/files/akamai/cuda/images/deeplearning/cntk.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9527" y="3785184"/>
            <a:ext cx="1670545" cy="1127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p:cNvGrpSpPr/>
          <p:nvPr/>
        </p:nvGrpSpPr>
        <p:grpSpPr>
          <a:xfrm>
            <a:off x="7723163" y="4826135"/>
            <a:ext cx="1642031" cy="1121374"/>
            <a:chOff x="7043205" y="3645629"/>
            <a:chExt cx="1642031" cy="1121374"/>
          </a:xfrm>
        </p:grpSpPr>
        <p:sp>
          <p:nvSpPr>
            <p:cNvPr id="25" name="矩形 24"/>
            <p:cNvSpPr/>
            <p:nvPr/>
          </p:nvSpPr>
          <p:spPr>
            <a:xfrm>
              <a:off x="7154858" y="3645629"/>
              <a:ext cx="1457450" cy="584775"/>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3200" b="1" dirty="0" err="1">
                  <a:solidFill>
                    <a:srgbClr val="333333"/>
                  </a:solidFill>
                  <a:latin typeface="Helvetica Neue"/>
                </a:rPr>
                <a:t>libdnn</a:t>
              </a:r>
              <a:endParaRPr lang="en-US" altLang="zh-TW" sz="3200" b="1" dirty="0">
                <a:solidFill>
                  <a:srgbClr val="333333"/>
                </a:solidFill>
                <a:latin typeface="Helvetica Neue"/>
              </a:endParaRPr>
            </a:p>
          </p:txBody>
        </p:sp>
        <p:sp>
          <p:nvSpPr>
            <p:cNvPr id="26" name="文字方塊 13"/>
            <p:cNvSpPr txBox="1"/>
            <p:nvPr/>
          </p:nvSpPr>
          <p:spPr>
            <a:xfrm>
              <a:off x="7043205" y="4120672"/>
              <a:ext cx="1642031" cy="646331"/>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dirty="0"/>
                <a:t>台大周伯威</a:t>
              </a:r>
              <a:endParaRPr lang="en-US" altLang="zh-TW" dirty="0"/>
            </a:p>
            <a:p>
              <a:pPr algn="ctr"/>
              <a:r>
                <a:rPr lang="zh-TW" altLang="en-US" dirty="0"/>
                <a:t>同學開發</a:t>
              </a:r>
            </a:p>
          </p:txBody>
        </p:sp>
      </p:grpSp>
      <p:pic>
        <p:nvPicPr>
          <p:cNvPr id="22" name="圖片 21"/>
          <p:cNvPicPr>
            <a:picLocks noChangeAspect="1"/>
          </p:cNvPicPr>
          <p:nvPr/>
        </p:nvPicPr>
        <p:blipFill>
          <a:blip r:embed="rId9"/>
          <a:stretch>
            <a:fillRect/>
          </a:stretch>
        </p:blipFill>
        <p:spPr>
          <a:xfrm>
            <a:off x="7554207" y="4141078"/>
            <a:ext cx="1974264" cy="571068"/>
          </a:xfrm>
          <a:prstGeom prst="rect">
            <a:avLst/>
          </a:prstGeom>
        </p:spPr>
      </p:pic>
      <p:pic>
        <p:nvPicPr>
          <p:cNvPr id="23" name="圖片 22"/>
          <p:cNvPicPr>
            <a:picLocks noChangeAspect="1"/>
          </p:cNvPicPr>
          <p:nvPr/>
        </p:nvPicPr>
        <p:blipFill>
          <a:blip r:embed="rId10"/>
          <a:stretch>
            <a:fillRect/>
          </a:stretch>
        </p:blipFill>
        <p:spPr>
          <a:xfrm>
            <a:off x="5537377" y="5050435"/>
            <a:ext cx="1540523" cy="579342"/>
          </a:xfrm>
          <a:prstGeom prst="rect">
            <a:avLst/>
          </a:prstGeom>
        </p:spPr>
      </p:pic>
      <p:pic>
        <p:nvPicPr>
          <p:cNvPr id="24" name="Picture 2" descr="スクリーンショット 2016-05-24 午後4.01.5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2308" y="5046784"/>
            <a:ext cx="2737407" cy="61278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1778177" y="5808912"/>
            <a:ext cx="8399817" cy="923330"/>
          </a:xfrm>
          <a:prstGeom prst="rect">
            <a:avLst/>
          </a:prstGeom>
        </p:spPr>
        <p:txBody>
          <a:bodyPr wrap="square">
            <a:spAutoFit/>
          </a:bodyPr>
          <a:lstStyle/>
          <a:p>
            <a:pPr marL="685800" lvl="2">
              <a:spcBef>
                <a:spcPts val="1000"/>
              </a:spcBef>
            </a:pPr>
            <a:r>
              <a:rPr lang="en-US" altLang="zh-TW" dirty="0"/>
              <a:t>Ref: http://speech.ee.ntu.edu.tw/~tlkagk/courses/MLDS_2015_2/Lecture/DNN%20backprop.ecm.mp4/index.html</a:t>
            </a:r>
            <a:endParaRPr lang="zh-TW" altLang="en-US" dirty="0"/>
          </a:p>
        </p:txBody>
      </p:sp>
    </p:spTree>
    <p:extLst>
      <p:ext uri="{BB962C8B-B14F-4D97-AF65-F5344CB8AC3E}">
        <p14:creationId xmlns:p14="http://schemas.microsoft.com/office/powerpoint/2010/main" val="39327037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2152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2507"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09012" y="3752285"/>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8" name="文字方塊 7"/>
          <p:cNvSpPr txBox="1"/>
          <p:nvPr/>
        </p:nvSpPr>
        <p:spPr>
          <a:xfrm>
            <a:off x="2255989" y="2580665"/>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3714520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Ex:1</a:t>
            </a:r>
            <a:endParaRPr lang="en-US" dirty="0"/>
          </a:p>
        </p:txBody>
      </p:sp>
      <p:sp>
        <p:nvSpPr>
          <p:cNvPr id="3" name="Content Placeholder 2"/>
          <p:cNvSpPr>
            <a:spLocks noGrp="1"/>
          </p:cNvSpPr>
          <p:nvPr>
            <p:ph idx="1"/>
          </p:nvPr>
        </p:nvSpPr>
        <p:spPr/>
        <p:txBody>
          <a:bodyPr/>
          <a:lstStyle/>
          <a:p>
            <a:r>
              <a:rPr lang="en-US" b="1" smtClean="0"/>
              <a:t>Why Deep learning?</a:t>
            </a:r>
            <a:endParaRPr lang="en-US" dirty="0"/>
          </a:p>
        </p:txBody>
      </p:sp>
      <p:sp>
        <p:nvSpPr>
          <p:cNvPr id="4" name="Rectangle 3"/>
          <p:cNvSpPr/>
          <p:nvPr/>
        </p:nvSpPr>
        <p:spPr>
          <a:xfrm>
            <a:off x="1165412" y="2303947"/>
            <a:ext cx="6096000" cy="923330"/>
          </a:xfrm>
          <a:prstGeom prst="rect">
            <a:avLst/>
          </a:prstGeom>
        </p:spPr>
        <p:txBody>
          <a:bodyPr>
            <a:spAutoFit/>
          </a:bodyPr>
          <a:lstStyle/>
          <a:p>
            <a:pPr algn="just"/>
            <a:r>
              <a:rPr lang="en-US" dirty="0"/>
              <a:t>There outshines deep learning where algorithms constantly increases accuracy with the increasing amount of data. ML also doesn’t perform well over high dimensional data.</a:t>
            </a:r>
          </a:p>
        </p:txBody>
      </p:sp>
      <p:pic>
        <p:nvPicPr>
          <p:cNvPr id="5" name="Picture 4"/>
          <p:cNvPicPr>
            <a:picLocks noChangeAspect="1"/>
          </p:cNvPicPr>
          <p:nvPr/>
        </p:nvPicPr>
        <p:blipFill>
          <a:blip r:embed="rId3"/>
          <a:stretch>
            <a:fillRect/>
          </a:stretch>
        </p:blipFill>
        <p:spPr>
          <a:xfrm>
            <a:off x="1716741" y="3227277"/>
            <a:ext cx="6858000" cy="3667125"/>
          </a:xfrm>
          <a:prstGeom prst="rect">
            <a:avLst/>
          </a:prstGeom>
        </p:spPr>
      </p:pic>
      <p:pic>
        <p:nvPicPr>
          <p:cNvPr id="6" name="Picture 5"/>
          <p:cNvPicPr>
            <a:picLocks noChangeAspect="1"/>
          </p:cNvPicPr>
          <p:nvPr/>
        </p:nvPicPr>
        <p:blipFill>
          <a:blip r:embed="rId4"/>
          <a:stretch>
            <a:fillRect/>
          </a:stretch>
        </p:blipFill>
        <p:spPr>
          <a:xfrm>
            <a:off x="1636355" y="5080936"/>
            <a:ext cx="1096800" cy="958124"/>
          </a:xfrm>
          <a:prstGeom prst="rect">
            <a:avLst/>
          </a:prstGeom>
        </p:spPr>
      </p:pic>
      <p:pic>
        <p:nvPicPr>
          <p:cNvPr id="7" name="Picture 6"/>
          <p:cNvPicPr>
            <a:picLocks noChangeAspect="1"/>
          </p:cNvPicPr>
          <p:nvPr/>
        </p:nvPicPr>
        <p:blipFill rotWithShape="1">
          <a:blip r:embed="rId4"/>
          <a:srcRect l="22126" t="25198" r="22905" b="7682"/>
          <a:stretch/>
        </p:blipFill>
        <p:spPr>
          <a:xfrm>
            <a:off x="8270235" y="4898436"/>
            <a:ext cx="304506" cy="324806"/>
          </a:xfrm>
          <a:prstGeom prst="rect">
            <a:avLst/>
          </a:prstGeom>
        </p:spPr>
      </p:pic>
      <p:pic>
        <p:nvPicPr>
          <p:cNvPr id="8" name="Picture 7"/>
          <p:cNvPicPr>
            <a:picLocks noChangeAspect="1"/>
          </p:cNvPicPr>
          <p:nvPr/>
        </p:nvPicPr>
        <p:blipFill>
          <a:blip r:embed="rId5"/>
          <a:stretch>
            <a:fillRect/>
          </a:stretch>
        </p:blipFill>
        <p:spPr>
          <a:xfrm rot="17844240">
            <a:off x="630508" y="5122504"/>
            <a:ext cx="865489" cy="751839"/>
          </a:xfrm>
          <a:prstGeom prst="rect">
            <a:avLst/>
          </a:prstGeom>
        </p:spPr>
      </p:pic>
      <p:pic>
        <p:nvPicPr>
          <p:cNvPr id="9" name="Picture 8"/>
          <p:cNvPicPr>
            <a:picLocks noChangeAspect="1"/>
          </p:cNvPicPr>
          <p:nvPr/>
        </p:nvPicPr>
        <p:blipFill>
          <a:blip r:embed="rId6"/>
          <a:stretch>
            <a:fillRect/>
          </a:stretch>
        </p:blipFill>
        <p:spPr>
          <a:xfrm>
            <a:off x="8574741" y="994025"/>
            <a:ext cx="3482068" cy="1663200"/>
          </a:xfrm>
          <a:prstGeom prst="rect">
            <a:avLst/>
          </a:prstGeom>
        </p:spPr>
      </p:pic>
    </p:spTree>
    <p:extLst>
      <p:ext uri="{BB962C8B-B14F-4D97-AF65-F5344CB8AC3E}">
        <p14:creationId xmlns:p14="http://schemas.microsoft.com/office/powerpoint/2010/main" val="248322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160106" y="483465"/>
            <a:ext cx="8680174" cy="5771761"/>
          </a:xfrm>
        </p:spPr>
        <p:txBody>
          <a:bodyPr>
            <a:noAutofit/>
          </a:bodyPr>
          <a:lstStyle/>
          <a:p>
            <a:r>
              <a:rPr lang="en-US" altLang="zh-TW" sz="2400" dirty="0">
                <a:solidFill>
                  <a:srgbClr val="0000FF"/>
                </a:solidFill>
              </a:rPr>
              <a:t>1958: Perceptron (linear model)</a:t>
            </a:r>
          </a:p>
          <a:p>
            <a:r>
              <a:rPr lang="en-US" altLang="zh-TW" sz="2400" dirty="0">
                <a:solidFill>
                  <a:srgbClr val="FF0000"/>
                </a:solidFill>
              </a:rPr>
              <a:t>1969: Perceptron has limitation</a:t>
            </a:r>
          </a:p>
          <a:p>
            <a:r>
              <a:rPr lang="en-US" altLang="zh-TW" sz="2400" dirty="0">
                <a:solidFill>
                  <a:srgbClr val="0000FF"/>
                </a:solidFill>
              </a:rPr>
              <a:t>1980s: Multi-layer perceptron </a:t>
            </a:r>
          </a:p>
          <a:p>
            <a:pPr lvl="1"/>
            <a:r>
              <a:rPr lang="en-US" altLang="zh-TW" dirty="0"/>
              <a:t>Do not have significant difference from DNN today</a:t>
            </a:r>
          </a:p>
          <a:p>
            <a:r>
              <a:rPr lang="en-US" altLang="zh-TW" sz="2400" dirty="0">
                <a:solidFill>
                  <a:srgbClr val="0000FF"/>
                </a:solidFill>
              </a:rPr>
              <a:t>1986: Backpropagation</a:t>
            </a:r>
          </a:p>
          <a:p>
            <a:pPr lvl="1"/>
            <a:r>
              <a:rPr lang="en-US" altLang="zh-TW" dirty="0"/>
              <a:t>Usually more than 3 hidden layers is not helpful</a:t>
            </a:r>
          </a:p>
          <a:p>
            <a:r>
              <a:rPr lang="en-US" altLang="zh-TW" sz="2400" dirty="0">
                <a:solidFill>
                  <a:srgbClr val="FF0000"/>
                </a:solidFill>
              </a:rPr>
              <a:t>1989: 1 hidden layer is “good enough”, why deep?</a:t>
            </a:r>
          </a:p>
          <a:p>
            <a:r>
              <a:rPr lang="en-US" altLang="zh-TW" sz="2400" dirty="0">
                <a:solidFill>
                  <a:srgbClr val="0000FF"/>
                </a:solidFill>
              </a:rPr>
              <a:t>2006: RBM initialization</a:t>
            </a:r>
          </a:p>
          <a:p>
            <a:r>
              <a:rPr lang="en-US" altLang="zh-TW" sz="2400" dirty="0">
                <a:solidFill>
                  <a:srgbClr val="0000FF"/>
                </a:solidFill>
              </a:rPr>
              <a:t>2009: GPU</a:t>
            </a:r>
          </a:p>
          <a:p>
            <a:r>
              <a:rPr lang="en-US" altLang="zh-TW" sz="2400" dirty="0">
                <a:solidFill>
                  <a:srgbClr val="0000FF"/>
                </a:solidFill>
              </a:rPr>
              <a:t>2011: Start to be popular in speech recognition</a:t>
            </a:r>
          </a:p>
          <a:p>
            <a:r>
              <a:rPr lang="en-US" altLang="zh-TW" sz="2400" dirty="0">
                <a:solidFill>
                  <a:srgbClr val="0000FF"/>
                </a:solidFill>
              </a:rPr>
              <a:t>2012: win ILSVRC image competition </a:t>
            </a:r>
          </a:p>
          <a:p>
            <a:r>
              <a:rPr lang="en-US" altLang="zh-TW" sz="2400" dirty="0">
                <a:solidFill>
                  <a:srgbClr val="0000FF"/>
                </a:solidFill>
              </a:rPr>
              <a:t>2015.2: Image recognition surpassing human-level performance </a:t>
            </a:r>
          </a:p>
          <a:p>
            <a:r>
              <a:rPr lang="en-US" altLang="zh-TW" sz="2400" dirty="0">
                <a:solidFill>
                  <a:srgbClr val="0000FF"/>
                </a:solidFill>
              </a:rPr>
              <a:t>2016.3: Alpha GO beats Lee Sedol</a:t>
            </a:r>
          </a:p>
          <a:p>
            <a:r>
              <a:rPr lang="en-US" altLang="zh-TW" sz="2400" dirty="0">
                <a:solidFill>
                  <a:srgbClr val="0000FF"/>
                </a:solidFill>
              </a:rPr>
              <a:t>2016.10: Speech recognition system as good as humans</a:t>
            </a:r>
          </a:p>
          <a:p>
            <a:pPr marL="0" indent="0">
              <a:buNone/>
            </a:pPr>
            <a:endParaRPr lang="zh-TW" altLang="en-US" sz="2400" dirty="0"/>
          </a:p>
        </p:txBody>
      </p:sp>
      <p:sp>
        <p:nvSpPr>
          <p:cNvPr id="4" name="矩形 3"/>
          <p:cNvSpPr/>
          <p:nvPr/>
        </p:nvSpPr>
        <p:spPr>
          <a:xfrm>
            <a:off x="3713376" y="0"/>
            <a:ext cx="5068888" cy="523220"/>
          </a:xfrm>
          <a:prstGeom prst="rect">
            <a:avLst/>
          </a:prstGeom>
        </p:spPr>
        <p:txBody>
          <a:bodyPr wrap="none">
            <a:spAutoFit/>
          </a:bodyPr>
          <a:lstStyle/>
          <a:p>
            <a:r>
              <a:rPr lang="en-US" altLang="zh-TW" sz="2800" b="1" i="1" u="sng" dirty="0"/>
              <a:t>Ups and downs of Deep Learning</a:t>
            </a:r>
            <a:endParaRPr lang="zh-TW" altLang="en-US" sz="2800" b="1" i="1" u="sng" dirty="0"/>
          </a:p>
        </p:txBody>
      </p:sp>
    </p:spTree>
    <p:extLst>
      <p:ext uri="{BB962C8B-B14F-4D97-AF65-F5344CB8AC3E}">
        <p14:creationId xmlns:p14="http://schemas.microsoft.com/office/powerpoint/2010/main" val="54968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descr="https://miro.medium.com/v2/resize:fit:700/1*K7D7lJO6vhUPNMjkAGcmvw.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8073" y="1795464"/>
            <a:ext cx="8888889" cy="2120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365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descr="https://miro.medium.com/v2/resize:fit:700/1*_Lg1i7wv1pLpzp2F4MLrvw.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73599" y="1825625"/>
            <a:ext cx="684480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594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a:t>
            </a:r>
            <a:endParaRPr lang="en-US" dirty="0"/>
          </a:p>
        </p:txBody>
      </p:sp>
      <p:sp>
        <p:nvSpPr>
          <p:cNvPr id="3" name="Content Placeholder 2"/>
          <p:cNvSpPr>
            <a:spLocks noGrp="1"/>
          </p:cNvSpPr>
          <p:nvPr>
            <p:ph idx="1"/>
          </p:nvPr>
        </p:nvSpPr>
        <p:spPr/>
        <p:txBody>
          <a:bodyPr/>
          <a:lstStyle/>
          <a:p>
            <a:pPr marL="0" indent="0">
              <a:buNone/>
            </a:pPr>
            <a:r>
              <a:rPr lang="en-US" dirty="0"/>
              <a:t>The typical structure of a CNN consists of three basic layers</a:t>
            </a:r>
          </a:p>
          <a:p>
            <a:r>
              <a:rPr lang="en-US" b="1" dirty="0"/>
              <a:t>Convolutional layer:</a:t>
            </a:r>
            <a:r>
              <a:rPr lang="en-US" dirty="0"/>
              <a:t> These layers </a:t>
            </a:r>
            <a:r>
              <a:rPr lang="en-US" b="1" dirty="0"/>
              <a:t>generate a feature map</a:t>
            </a:r>
            <a:r>
              <a:rPr lang="en-US" dirty="0"/>
              <a:t> by sliding a filter over the input image and recognizing patterns in images.</a:t>
            </a:r>
          </a:p>
          <a:p>
            <a:r>
              <a:rPr lang="en-US" b="1" dirty="0"/>
              <a:t>Pooling layers:</a:t>
            </a:r>
            <a:r>
              <a:rPr lang="en-US" dirty="0"/>
              <a:t> These layers</a:t>
            </a:r>
            <a:r>
              <a:rPr lang="en-US" b="1" dirty="0"/>
              <a:t> </a:t>
            </a:r>
            <a:r>
              <a:rPr lang="en-US" b="1" dirty="0" err="1"/>
              <a:t>downsample</a:t>
            </a:r>
            <a:r>
              <a:rPr lang="en-US" b="1" dirty="0"/>
              <a:t> the feature map </a:t>
            </a:r>
            <a:r>
              <a:rPr lang="en-US" dirty="0"/>
              <a:t>to introduce Translation invariance, which reduces the overfitting of the CNN model.</a:t>
            </a:r>
          </a:p>
          <a:p>
            <a:r>
              <a:rPr lang="en-US" b="1" dirty="0"/>
              <a:t>Fully Connected Dense Layer:</a:t>
            </a:r>
            <a:r>
              <a:rPr lang="en-US" dirty="0"/>
              <a:t> This layer contains the </a:t>
            </a:r>
            <a:r>
              <a:rPr lang="en-US" b="1" dirty="0"/>
              <a:t>same number of units as the number of classes</a:t>
            </a:r>
            <a:r>
              <a:rPr lang="en-US" dirty="0"/>
              <a:t> and the output activation function such as “</a:t>
            </a:r>
            <a:r>
              <a:rPr lang="en-US" dirty="0" err="1"/>
              <a:t>softmax</a:t>
            </a:r>
            <a:r>
              <a:rPr lang="en-US" dirty="0"/>
              <a:t>” or “sigmoid”</a:t>
            </a:r>
          </a:p>
          <a:p>
            <a:pPr marL="0" indent="0">
              <a:buNone/>
            </a:pPr>
            <a:endParaRPr lang="en-US" dirty="0"/>
          </a:p>
        </p:txBody>
      </p:sp>
    </p:spTree>
    <p:extLst>
      <p:ext uri="{BB962C8B-B14F-4D97-AF65-F5344CB8AC3E}">
        <p14:creationId xmlns:p14="http://schemas.microsoft.com/office/powerpoint/2010/main" val="4001815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9259" y="624355"/>
            <a:ext cx="5795682" cy="4351338"/>
          </a:xfrm>
        </p:spPr>
        <p:txBody>
          <a:bodyPr/>
          <a:lstStyle/>
          <a:p>
            <a:r>
              <a:rPr lang="en-US" b="1" dirty="0" err="1"/>
              <a:t>Strided</a:t>
            </a:r>
            <a:r>
              <a:rPr lang="en-US" b="1" dirty="0"/>
              <a:t> Convolutions</a:t>
            </a:r>
          </a:p>
          <a:p>
            <a:pPr marL="0" indent="0" algn="just">
              <a:buNone/>
            </a:pPr>
            <a:r>
              <a:rPr lang="en-US" dirty="0"/>
              <a:t>When we are dealing with convolution on images of very large size, its not always required to convolve over each and every pixel of an image. So we can set the subsequent convolutions to be shifted by more than one pixel in either the vertical or horizontal axis.</a:t>
            </a:r>
          </a:p>
          <a:p>
            <a:endParaRPr lang="en-US" dirty="0"/>
          </a:p>
        </p:txBody>
      </p:sp>
      <p:pic>
        <p:nvPicPr>
          <p:cNvPr id="4" name="Picture 3"/>
          <p:cNvPicPr>
            <a:picLocks noChangeAspect="1"/>
          </p:cNvPicPr>
          <p:nvPr/>
        </p:nvPicPr>
        <p:blipFill>
          <a:blip r:embed="rId2"/>
          <a:stretch>
            <a:fillRect/>
          </a:stretch>
        </p:blipFill>
        <p:spPr>
          <a:xfrm>
            <a:off x="569259" y="4048125"/>
            <a:ext cx="5526741" cy="2809875"/>
          </a:xfrm>
          <a:prstGeom prst="rect">
            <a:avLst/>
          </a:prstGeom>
        </p:spPr>
      </p:pic>
      <p:sp>
        <p:nvSpPr>
          <p:cNvPr id="5" name="Rectangle 4"/>
          <p:cNvSpPr/>
          <p:nvPr/>
        </p:nvSpPr>
        <p:spPr>
          <a:xfrm>
            <a:off x="6490447" y="441103"/>
            <a:ext cx="5360894" cy="2031325"/>
          </a:xfrm>
          <a:prstGeom prst="rect">
            <a:avLst/>
          </a:prstGeom>
        </p:spPr>
        <p:txBody>
          <a:bodyPr wrap="square">
            <a:spAutoFit/>
          </a:bodyPr>
          <a:lstStyle/>
          <a:p>
            <a:pPr algn="just"/>
            <a:r>
              <a:rPr lang="en-US" dirty="0"/>
              <a:t>This shift in subsequent convolutions is called the stride, and hence the name </a:t>
            </a:r>
            <a:r>
              <a:rPr lang="en-US" dirty="0" err="1"/>
              <a:t>strided</a:t>
            </a:r>
            <a:r>
              <a:rPr lang="en-US" dirty="0"/>
              <a:t> convolutions.</a:t>
            </a:r>
          </a:p>
          <a:p>
            <a:pPr algn="just"/>
            <a:endParaRPr lang="en-US" dirty="0"/>
          </a:p>
          <a:p>
            <a:pPr algn="just"/>
            <a:r>
              <a:rPr lang="en-US" dirty="0"/>
              <a:t>If we have an image of dimension n x n with a padding p, which is convolved with filter of dimension f x f </a:t>
            </a:r>
            <a:r>
              <a:rPr lang="en-US" dirty="0" err="1"/>
              <a:t>witha</a:t>
            </a:r>
            <a:r>
              <a:rPr lang="en-US" dirty="0"/>
              <a:t> stride of s, then the output dimensions can be determined using the below general equation:</a:t>
            </a:r>
          </a:p>
        </p:txBody>
      </p:sp>
      <p:pic>
        <p:nvPicPr>
          <p:cNvPr id="6" name="Picture 5"/>
          <p:cNvPicPr>
            <a:picLocks noChangeAspect="1"/>
          </p:cNvPicPr>
          <p:nvPr/>
        </p:nvPicPr>
        <p:blipFill>
          <a:blip r:embed="rId3"/>
          <a:stretch>
            <a:fillRect/>
          </a:stretch>
        </p:blipFill>
        <p:spPr>
          <a:xfrm>
            <a:off x="6741458" y="2800024"/>
            <a:ext cx="5088591" cy="990600"/>
          </a:xfrm>
          <a:prstGeom prst="rect">
            <a:avLst/>
          </a:prstGeom>
        </p:spPr>
      </p:pic>
    </p:spTree>
    <p:extLst>
      <p:ext uri="{BB962C8B-B14F-4D97-AF65-F5344CB8AC3E}">
        <p14:creationId xmlns:p14="http://schemas.microsoft.com/office/powerpoint/2010/main" val="1076752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Input image</a:t>
            </a:r>
          </a:p>
          <a:p>
            <a:r>
              <a:rPr lang="en-US" dirty="0"/>
              <a:t>Convolution layer</a:t>
            </a:r>
          </a:p>
          <a:p>
            <a:r>
              <a:rPr lang="en-US" dirty="0"/>
              <a:t>Pooling Layer (max pooling or </a:t>
            </a:r>
            <a:r>
              <a:rPr lang="en-US" dirty="0" err="1"/>
              <a:t>avg</a:t>
            </a:r>
            <a:r>
              <a:rPr lang="en-US" dirty="0"/>
              <a:t> pooling)</a:t>
            </a:r>
          </a:p>
          <a:p>
            <a:r>
              <a:rPr lang="en-US" dirty="0"/>
              <a:t>Flattening</a:t>
            </a:r>
          </a:p>
          <a:p>
            <a:r>
              <a:rPr lang="en-US" dirty="0"/>
              <a:t>Fully connected Layer (default neural network)</a:t>
            </a:r>
          </a:p>
          <a:p>
            <a:endParaRPr lang="en-US" dirty="0"/>
          </a:p>
        </p:txBody>
      </p:sp>
    </p:spTree>
    <p:extLst>
      <p:ext uri="{BB962C8B-B14F-4D97-AF65-F5344CB8AC3E}">
        <p14:creationId xmlns:p14="http://schemas.microsoft.com/office/powerpoint/2010/main" val="1772404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Input Image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3965" y="1523999"/>
            <a:ext cx="6046694" cy="4328707"/>
          </a:xfrm>
        </p:spPr>
      </p:pic>
    </p:spTree>
    <p:extLst>
      <p:ext uri="{BB962C8B-B14F-4D97-AF65-F5344CB8AC3E}">
        <p14:creationId xmlns:p14="http://schemas.microsoft.com/office/powerpoint/2010/main" val="41579002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65124"/>
            <a:ext cx="10515600" cy="1325563"/>
          </a:xfrm>
        </p:spPr>
        <p:txBody>
          <a:bodyPr/>
          <a:lstStyle/>
          <a:p>
            <a:r>
              <a:rPr lang="en-US" dirty="0" smtClean="0"/>
              <a:t>2. </a:t>
            </a:r>
            <a:r>
              <a:rPr lang="en-US" dirty="0" err="1" smtClean="0"/>
              <a:t>Conv</a:t>
            </a:r>
            <a:r>
              <a:rPr lang="en-US" dirty="0" smtClean="0"/>
              <a:t> layer</a:t>
            </a:r>
            <a:endParaRPr lang="en-US" dirty="0"/>
          </a:p>
        </p:txBody>
      </p:sp>
      <p:sp>
        <p:nvSpPr>
          <p:cNvPr id="15" name="Rectangle 14"/>
          <p:cNvSpPr/>
          <p:nvPr/>
        </p:nvSpPr>
        <p:spPr>
          <a:xfrm>
            <a:off x="717177" y="1690687"/>
            <a:ext cx="6096000" cy="2031325"/>
          </a:xfrm>
          <a:prstGeom prst="rect">
            <a:avLst/>
          </a:prstGeom>
        </p:spPr>
        <p:txBody>
          <a:bodyPr>
            <a:spAutoFit/>
          </a:bodyPr>
          <a:lstStyle/>
          <a:p>
            <a:pPr algn="just"/>
            <a:r>
              <a:rPr lang="en-US" dirty="0">
                <a:solidFill>
                  <a:srgbClr val="242424"/>
                </a:solidFill>
                <a:latin typeface="source-serif-pro"/>
              </a:rPr>
              <a:t>Basically first of all we need to define the number of filters and the dimension of those filters which will convolve through image to extract features from the image .</a:t>
            </a:r>
          </a:p>
          <a:p>
            <a:pPr algn="just"/>
            <a:r>
              <a:rPr lang="en-US" dirty="0">
                <a:solidFill>
                  <a:srgbClr val="242424"/>
                </a:solidFill>
                <a:latin typeface="source-serif-pro"/>
              </a:rPr>
              <a:t>After defining the filters and dimension of those filters the very first filter of n*n dimension will start convolving through n*n block of </a:t>
            </a:r>
            <a:r>
              <a:rPr lang="en-US" dirty="0" err="1">
                <a:solidFill>
                  <a:srgbClr val="242424"/>
                </a:solidFill>
                <a:latin typeface="source-serif-pro"/>
              </a:rPr>
              <a:t>pixles</a:t>
            </a:r>
            <a:r>
              <a:rPr lang="en-US" dirty="0">
                <a:solidFill>
                  <a:srgbClr val="242424"/>
                </a:solidFill>
                <a:latin typeface="source-serif-pro"/>
              </a:rPr>
              <a:t> of the image and the dot product of the 2 matrix will take place .</a:t>
            </a:r>
            <a:endParaRPr lang="en-US" b="0" i="0" dirty="0">
              <a:solidFill>
                <a:srgbClr val="242424"/>
              </a:solidFill>
              <a:effectLst/>
              <a:latin typeface="source-serif-pro"/>
            </a:endParaRPr>
          </a:p>
        </p:txBody>
      </p:sp>
      <p:pic>
        <p:nvPicPr>
          <p:cNvPr id="16" name="Picture 15"/>
          <p:cNvPicPr>
            <a:picLocks noChangeAspect="1"/>
          </p:cNvPicPr>
          <p:nvPr/>
        </p:nvPicPr>
        <p:blipFill>
          <a:blip r:embed="rId3"/>
          <a:stretch>
            <a:fillRect/>
          </a:stretch>
        </p:blipFill>
        <p:spPr>
          <a:xfrm>
            <a:off x="950259" y="3905990"/>
            <a:ext cx="6023162" cy="2720607"/>
          </a:xfrm>
          <a:prstGeom prst="rect">
            <a:avLst/>
          </a:prstGeom>
        </p:spPr>
      </p:pic>
      <p:sp>
        <p:nvSpPr>
          <p:cNvPr id="17" name="Rectangle 16"/>
          <p:cNvSpPr/>
          <p:nvPr/>
        </p:nvSpPr>
        <p:spPr>
          <a:xfrm>
            <a:off x="7189694" y="365124"/>
            <a:ext cx="4464424" cy="923330"/>
          </a:xfrm>
          <a:prstGeom prst="rect">
            <a:avLst/>
          </a:prstGeom>
        </p:spPr>
        <p:txBody>
          <a:bodyPr wrap="square">
            <a:spAutoFit/>
          </a:bodyPr>
          <a:lstStyle/>
          <a:p>
            <a:pPr algn="just"/>
            <a:r>
              <a:rPr lang="en-US" dirty="0"/>
              <a:t>how the convolution process will take place for the entire image of 5 * 5 pixels and filter size of 3 * 3 dimensions</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694" y="1382981"/>
            <a:ext cx="4537262" cy="2646736"/>
          </a:xfrm>
          <a:prstGeom prst="rect">
            <a:avLst/>
          </a:prstGeom>
        </p:spPr>
      </p:pic>
    </p:spTree>
    <p:extLst>
      <p:ext uri="{BB962C8B-B14F-4D97-AF65-F5344CB8AC3E}">
        <p14:creationId xmlns:p14="http://schemas.microsoft.com/office/powerpoint/2010/main" val="28822125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3400" y="365124"/>
            <a:ext cx="4791635" cy="513417"/>
          </a:xfrm>
        </p:spPr>
        <p:txBody>
          <a:bodyPr>
            <a:normAutofit fontScale="90000"/>
          </a:bodyPr>
          <a:lstStyle/>
          <a:p>
            <a:r>
              <a:rPr lang="en-US" dirty="0" smtClean="0"/>
              <a:t>2. </a:t>
            </a:r>
            <a:r>
              <a:rPr lang="en-US" dirty="0" err="1" smtClean="0"/>
              <a:t>Conv</a:t>
            </a:r>
            <a:r>
              <a:rPr lang="en-US" dirty="0" smtClean="0"/>
              <a:t> layer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517" y="1044155"/>
            <a:ext cx="4500283" cy="450857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610" y="3656478"/>
            <a:ext cx="4329953" cy="24355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9767" y="365124"/>
            <a:ext cx="3514725" cy="3209925"/>
          </a:xfrm>
          <a:prstGeom prst="rect">
            <a:avLst/>
          </a:prstGeom>
        </p:spPr>
      </p:pic>
    </p:spTree>
    <p:extLst>
      <p:ext uri="{BB962C8B-B14F-4D97-AF65-F5344CB8AC3E}">
        <p14:creationId xmlns:p14="http://schemas.microsoft.com/office/powerpoint/2010/main" val="3699197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2150" y="258396"/>
            <a:ext cx="4673074" cy="769441"/>
          </a:xfrm>
          <a:prstGeom prst="rect">
            <a:avLst/>
          </a:prstGeom>
        </p:spPr>
        <p:txBody>
          <a:bodyPr wrap="none">
            <a:spAutoFit/>
          </a:bodyPr>
          <a:lstStyle/>
          <a:p>
            <a:r>
              <a:rPr lang="en-US" sz="4400" b="1" dirty="0" smtClean="0">
                <a:solidFill>
                  <a:srgbClr val="242424"/>
                </a:solidFill>
                <a:latin typeface="source-serif-pro"/>
              </a:rPr>
              <a:t>3. Pooling </a:t>
            </a:r>
            <a:r>
              <a:rPr lang="en-US" sz="4400" b="1" dirty="0">
                <a:solidFill>
                  <a:srgbClr val="242424"/>
                </a:solidFill>
                <a:latin typeface="source-serif-pro"/>
              </a:rPr>
              <a:t>layers</a:t>
            </a:r>
            <a:endParaRPr lang="en-US" sz="4400" dirty="0"/>
          </a:p>
        </p:txBody>
      </p:sp>
      <p:sp>
        <p:nvSpPr>
          <p:cNvPr id="5" name="Rectangle 4"/>
          <p:cNvSpPr/>
          <p:nvPr/>
        </p:nvSpPr>
        <p:spPr>
          <a:xfrm>
            <a:off x="1057835" y="1027837"/>
            <a:ext cx="6096000" cy="1754326"/>
          </a:xfrm>
          <a:prstGeom prst="rect">
            <a:avLst/>
          </a:prstGeom>
        </p:spPr>
        <p:txBody>
          <a:bodyPr>
            <a:spAutoFit/>
          </a:bodyPr>
          <a:lstStyle/>
          <a:p>
            <a:pPr algn="just"/>
            <a:r>
              <a:rPr lang="en-US" dirty="0"/>
              <a:t>Pooling layers are one of the building blocks of Convolutional Neural Networks. Where Convolutional layers extract features from images, Pooling layers consolidate the features learned by CNNs. Its purpose is to gradually shrink the representation’s spatial dimension to minimize the number of parameters and computations in the network.</a:t>
            </a:r>
          </a:p>
        </p:txBody>
      </p:sp>
      <p:sp>
        <p:nvSpPr>
          <p:cNvPr id="6" name="Rectangle 5"/>
          <p:cNvSpPr/>
          <p:nvPr/>
        </p:nvSpPr>
        <p:spPr>
          <a:xfrm>
            <a:off x="1057835" y="3373468"/>
            <a:ext cx="6096000" cy="2585323"/>
          </a:xfrm>
          <a:prstGeom prst="rect">
            <a:avLst/>
          </a:prstGeom>
        </p:spPr>
        <p:txBody>
          <a:bodyPr>
            <a:spAutoFit/>
          </a:bodyPr>
          <a:lstStyle/>
          <a:p>
            <a:pPr algn="just"/>
            <a:r>
              <a:rPr lang="en-US" dirty="0"/>
              <a:t>The feature map produced by the filters of Convolutional layers is location-dependent. For example, If an object in an image has shifted a bit it might not be recognizable by the Convolutional layer. So, it means that the feature map records the precise positions of features in the input. What pooling layers provide is “Translational Invariance” which makes the CNN invariant to translations, i.e., even if the input of the CNN is translated, the CNN will still be able to recognize the features in the input.</a:t>
            </a:r>
          </a:p>
        </p:txBody>
      </p:sp>
      <p:sp>
        <p:nvSpPr>
          <p:cNvPr id="7" name="Rectangle 6"/>
          <p:cNvSpPr/>
          <p:nvPr/>
        </p:nvSpPr>
        <p:spPr>
          <a:xfrm>
            <a:off x="1057835" y="3011252"/>
            <a:ext cx="3181705" cy="369332"/>
          </a:xfrm>
          <a:prstGeom prst="rect">
            <a:avLst/>
          </a:prstGeom>
        </p:spPr>
        <p:txBody>
          <a:bodyPr wrap="none">
            <a:spAutoFit/>
          </a:bodyPr>
          <a:lstStyle/>
          <a:p>
            <a:r>
              <a:rPr lang="en-US" dirty="0"/>
              <a:t>Why are Pooling layers needed?</a:t>
            </a:r>
          </a:p>
        </p:txBody>
      </p:sp>
      <p:sp>
        <p:nvSpPr>
          <p:cNvPr id="8" name="Rectangle 7"/>
          <p:cNvSpPr/>
          <p:nvPr/>
        </p:nvSpPr>
        <p:spPr>
          <a:xfrm>
            <a:off x="7333129" y="429416"/>
            <a:ext cx="4858871" cy="3693319"/>
          </a:xfrm>
          <a:prstGeom prst="rect">
            <a:avLst/>
          </a:prstGeom>
        </p:spPr>
        <p:txBody>
          <a:bodyPr wrap="square">
            <a:spAutoFit/>
          </a:bodyPr>
          <a:lstStyle/>
          <a:p>
            <a:pPr algn="just"/>
            <a:r>
              <a:rPr lang="en-US" dirty="0"/>
              <a:t>There are two types of </a:t>
            </a:r>
            <a:r>
              <a:rPr lang="en-US" dirty="0" err="1"/>
              <a:t>poolings</a:t>
            </a:r>
            <a:r>
              <a:rPr lang="en-US" dirty="0"/>
              <a:t> that are used:</a:t>
            </a:r>
          </a:p>
          <a:p>
            <a:pPr algn="just"/>
            <a:endParaRPr lang="en-US" dirty="0"/>
          </a:p>
          <a:p>
            <a:pPr marL="285750" indent="-285750" algn="just">
              <a:buFont typeface="Arial" panose="020B0604020202020204" pitchFamily="34" charset="0"/>
              <a:buChar char="•"/>
            </a:pPr>
            <a:r>
              <a:rPr lang="en-US" dirty="0"/>
              <a:t>Max pooling: This works by selecting the maximum value from every pool. Max Pooling retains the most prominent features of the feature map, and the returned image is sharper than the original image.</a:t>
            </a:r>
          </a:p>
          <a:p>
            <a:pPr marL="285750" indent="-285750" algn="just">
              <a:buFont typeface="Arial" panose="020B0604020202020204" pitchFamily="34" charset="0"/>
              <a:buChar char="•"/>
            </a:pPr>
            <a:r>
              <a:rPr lang="en-US" dirty="0"/>
              <a:t>Average pooling: This pooling layer works by getting the average of the pool. Average pooling retains the average values of features of the feature map. It </a:t>
            </a:r>
            <a:r>
              <a:rPr lang="en-US" dirty="0" err="1"/>
              <a:t>smoothes</a:t>
            </a:r>
            <a:r>
              <a:rPr lang="en-US" dirty="0"/>
              <a:t> the image while keeping the essence of the feature in an image.</a:t>
            </a:r>
          </a:p>
        </p:txBody>
      </p:sp>
      <p:pic>
        <p:nvPicPr>
          <p:cNvPr id="9" name="Picture 8"/>
          <p:cNvPicPr>
            <a:picLocks noChangeAspect="1"/>
          </p:cNvPicPr>
          <p:nvPr/>
        </p:nvPicPr>
        <p:blipFill>
          <a:blip r:embed="rId3"/>
          <a:stretch>
            <a:fillRect/>
          </a:stretch>
        </p:blipFill>
        <p:spPr>
          <a:xfrm>
            <a:off x="7978588" y="4387204"/>
            <a:ext cx="2905405" cy="1886970"/>
          </a:xfrm>
          <a:prstGeom prst="rect">
            <a:avLst/>
          </a:prstGeom>
        </p:spPr>
      </p:pic>
    </p:spTree>
    <p:extLst>
      <p:ext uri="{BB962C8B-B14F-4D97-AF65-F5344CB8AC3E}">
        <p14:creationId xmlns:p14="http://schemas.microsoft.com/office/powerpoint/2010/main" val="1060019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2730" y="1179330"/>
            <a:ext cx="4213411" cy="1200329"/>
          </a:xfrm>
          <a:prstGeom prst="rect">
            <a:avLst/>
          </a:prstGeom>
        </p:spPr>
        <p:txBody>
          <a:bodyPr wrap="square">
            <a:spAutoFit/>
          </a:bodyPr>
          <a:lstStyle/>
          <a:p>
            <a:r>
              <a:rPr lang="en-US" dirty="0"/>
              <a:t>matrix=</a:t>
            </a:r>
            <a:r>
              <a:rPr lang="en-US" dirty="0" err="1"/>
              <a:t>np.array</a:t>
            </a:r>
            <a:r>
              <a:rPr lang="en-US" dirty="0"/>
              <a:t>([[3.,2.,0.,0.],</a:t>
            </a:r>
          </a:p>
          <a:p>
            <a:r>
              <a:rPr lang="en-US" dirty="0"/>
              <a:t>                [0.,7.,1.,3.],</a:t>
            </a:r>
          </a:p>
          <a:p>
            <a:r>
              <a:rPr lang="en-US" dirty="0"/>
              <a:t>                [5.,2.,3.,0.],</a:t>
            </a:r>
          </a:p>
          <a:p>
            <a:r>
              <a:rPr lang="en-US" dirty="0"/>
              <a:t>                [0.,9.,2.,3.]]).reshape(1,4,4,1)</a:t>
            </a:r>
          </a:p>
        </p:txBody>
      </p:sp>
      <p:sp>
        <p:nvSpPr>
          <p:cNvPr id="5" name="Rectangle 4"/>
          <p:cNvSpPr/>
          <p:nvPr/>
        </p:nvSpPr>
        <p:spPr>
          <a:xfrm>
            <a:off x="322730" y="2525849"/>
            <a:ext cx="6096000" cy="2308324"/>
          </a:xfrm>
          <a:prstGeom prst="rect">
            <a:avLst/>
          </a:prstGeom>
        </p:spPr>
        <p:txBody>
          <a:bodyPr>
            <a:spAutoFit/>
          </a:bodyPr>
          <a:lstStyle/>
          <a:p>
            <a:pPr algn="just"/>
            <a:r>
              <a:rPr lang="en-US" dirty="0"/>
              <a:t>Max Pooling</a:t>
            </a:r>
          </a:p>
          <a:p>
            <a:pPr algn="just"/>
            <a:r>
              <a:rPr lang="en-US" dirty="0"/>
              <a:t>Create a MaxPool2D layer with </a:t>
            </a:r>
            <a:r>
              <a:rPr lang="en-US" dirty="0" err="1"/>
              <a:t>pool_size</a:t>
            </a:r>
            <a:r>
              <a:rPr lang="en-US" dirty="0"/>
              <a:t>=2 and strides=2. Apply the MaxPool2D layer to the matrix, and you will get the </a:t>
            </a:r>
            <a:r>
              <a:rPr lang="en-US" dirty="0" err="1"/>
              <a:t>MaxPooled</a:t>
            </a:r>
            <a:r>
              <a:rPr lang="en-US" dirty="0"/>
              <a:t> output in the tensor form. By applying it to the matrix, the Max pooling layer will go through the matrix by computing the max of each 2x2 pool with a jump of 2. Print the shape of the tensor. Use </a:t>
            </a:r>
            <a:r>
              <a:rPr lang="en-US" dirty="0" err="1"/>
              <a:t>tf.squeeze</a:t>
            </a:r>
            <a:r>
              <a:rPr lang="en-US" dirty="0"/>
              <a:t> to remove dimensions of size 1 from the shape of a tensor.</a:t>
            </a:r>
          </a:p>
        </p:txBody>
      </p:sp>
      <p:sp>
        <p:nvSpPr>
          <p:cNvPr id="6" name="Rectangle 5"/>
          <p:cNvSpPr/>
          <p:nvPr/>
        </p:nvSpPr>
        <p:spPr>
          <a:xfrm>
            <a:off x="322730" y="4980363"/>
            <a:ext cx="6096000" cy="1200329"/>
          </a:xfrm>
          <a:prstGeom prst="rect">
            <a:avLst/>
          </a:prstGeom>
        </p:spPr>
        <p:txBody>
          <a:bodyPr>
            <a:spAutoFit/>
          </a:bodyPr>
          <a:lstStyle/>
          <a:p>
            <a:r>
              <a:rPr lang="en-US" dirty="0" err="1"/>
              <a:t>max_pooling</a:t>
            </a:r>
            <a:r>
              <a:rPr lang="en-US" dirty="0"/>
              <a:t>=tf.keras.layers.MaxPool2D(</a:t>
            </a:r>
            <a:r>
              <a:rPr lang="en-US" dirty="0" err="1"/>
              <a:t>pool_size</a:t>
            </a:r>
            <a:r>
              <a:rPr lang="en-US" dirty="0"/>
              <a:t>=2,strides=2)</a:t>
            </a:r>
          </a:p>
          <a:p>
            <a:r>
              <a:rPr lang="en-US" dirty="0" err="1"/>
              <a:t>max_pooled_matrix</a:t>
            </a:r>
            <a:r>
              <a:rPr lang="en-US" dirty="0"/>
              <a:t>=</a:t>
            </a:r>
            <a:r>
              <a:rPr lang="en-US" dirty="0" err="1"/>
              <a:t>max_pooling</a:t>
            </a:r>
            <a:r>
              <a:rPr lang="en-US" dirty="0"/>
              <a:t>(matrix)</a:t>
            </a:r>
          </a:p>
          <a:p>
            <a:r>
              <a:rPr lang="en-US" dirty="0"/>
              <a:t>print(</a:t>
            </a:r>
            <a:r>
              <a:rPr lang="en-US" dirty="0" err="1"/>
              <a:t>max_pooled_matrix.shape</a:t>
            </a:r>
            <a:r>
              <a:rPr lang="en-US" dirty="0"/>
              <a:t>)</a:t>
            </a:r>
          </a:p>
          <a:p>
            <a:r>
              <a:rPr lang="en-US" dirty="0"/>
              <a:t>print(</a:t>
            </a:r>
            <a:r>
              <a:rPr lang="en-US" dirty="0" err="1"/>
              <a:t>tf.squeeze</a:t>
            </a:r>
            <a:r>
              <a:rPr lang="en-US" dirty="0"/>
              <a:t>(</a:t>
            </a:r>
            <a:r>
              <a:rPr lang="en-US" dirty="0" err="1"/>
              <a:t>max_pooled_matrix</a:t>
            </a:r>
            <a:r>
              <a:rPr lang="en-US" dirty="0"/>
              <a:t>))</a:t>
            </a:r>
          </a:p>
        </p:txBody>
      </p:sp>
      <p:sp>
        <p:nvSpPr>
          <p:cNvPr id="7" name="Rectangle 6"/>
          <p:cNvSpPr/>
          <p:nvPr/>
        </p:nvSpPr>
        <p:spPr>
          <a:xfrm>
            <a:off x="6418730" y="71335"/>
            <a:ext cx="5396752" cy="2585323"/>
          </a:xfrm>
          <a:prstGeom prst="rect">
            <a:avLst/>
          </a:prstGeom>
        </p:spPr>
        <p:txBody>
          <a:bodyPr wrap="square">
            <a:spAutoFit/>
          </a:bodyPr>
          <a:lstStyle/>
          <a:p>
            <a:pPr algn="just"/>
            <a:r>
              <a:rPr lang="en-US" dirty="0"/>
              <a:t>Average Pooling</a:t>
            </a:r>
          </a:p>
          <a:p>
            <a:pPr algn="just"/>
            <a:r>
              <a:rPr lang="en-US" dirty="0"/>
              <a:t>Create an AveragePooling2D layer with the same 2 </a:t>
            </a:r>
            <a:r>
              <a:rPr lang="en-US" dirty="0" err="1"/>
              <a:t>pool_size</a:t>
            </a:r>
            <a:r>
              <a:rPr lang="en-US" dirty="0"/>
              <a:t> and strides. Apply the AveragePooling2D layer to the matrix. By applying it to the matrix, the average pooling layer will go through the matrix by computing the average of 2x2 for each pool with a jump of 2. Print the shape of the matrix and Use </a:t>
            </a:r>
            <a:r>
              <a:rPr lang="en-US" dirty="0" err="1"/>
              <a:t>tf.squeeze</a:t>
            </a:r>
            <a:r>
              <a:rPr lang="en-US" dirty="0"/>
              <a:t> to convert the output into a readable form by removing all 1 size dimensions.</a:t>
            </a:r>
          </a:p>
        </p:txBody>
      </p:sp>
      <p:sp>
        <p:nvSpPr>
          <p:cNvPr id="8" name="Rectangle 7"/>
          <p:cNvSpPr/>
          <p:nvPr/>
        </p:nvSpPr>
        <p:spPr>
          <a:xfrm>
            <a:off x="6723530" y="2656658"/>
            <a:ext cx="5091952" cy="1754326"/>
          </a:xfrm>
          <a:prstGeom prst="rect">
            <a:avLst/>
          </a:prstGeom>
        </p:spPr>
        <p:txBody>
          <a:bodyPr wrap="square">
            <a:spAutoFit/>
          </a:bodyPr>
          <a:lstStyle/>
          <a:p>
            <a:r>
              <a:rPr lang="en-US" dirty="0" err="1"/>
              <a:t>average_pooling</a:t>
            </a:r>
            <a:r>
              <a:rPr lang="en-US" dirty="0"/>
              <a:t>=tf.keras.layers.AveragePooling2D(</a:t>
            </a:r>
            <a:r>
              <a:rPr lang="en-US" dirty="0" err="1"/>
              <a:t>pool_size</a:t>
            </a:r>
            <a:r>
              <a:rPr lang="en-US" dirty="0"/>
              <a:t>=2,</a:t>
            </a:r>
          </a:p>
          <a:p>
            <a:r>
              <a:rPr lang="en-US" dirty="0"/>
              <a:t>                                                 strides=2)</a:t>
            </a:r>
          </a:p>
          <a:p>
            <a:r>
              <a:rPr lang="en-US" dirty="0" err="1"/>
              <a:t>average_pooled_matrix</a:t>
            </a:r>
            <a:r>
              <a:rPr lang="en-US" dirty="0"/>
              <a:t>=</a:t>
            </a:r>
            <a:r>
              <a:rPr lang="en-US" dirty="0" err="1"/>
              <a:t>average_pooling</a:t>
            </a:r>
            <a:r>
              <a:rPr lang="en-US" dirty="0"/>
              <a:t>(matrix)</a:t>
            </a:r>
          </a:p>
          <a:p>
            <a:r>
              <a:rPr lang="en-US" dirty="0"/>
              <a:t>print(</a:t>
            </a:r>
            <a:r>
              <a:rPr lang="en-US" dirty="0" err="1"/>
              <a:t>averge_pooled_matrix.shape</a:t>
            </a:r>
            <a:r>
              <a:rPr lang="en-US" dirty="0"/>
              <a:t>)</a:t>
            </a:r>
          </a:p>
          <a:p>
            <a:r>
              <a:rPr lang="en-US" dirty="0"/>
              <a:t>print(</a:t>
            </a:r>
            <a:r>
              <a:rPr lang="en-US" dirty="0" err="1"/>
              <a:t>tf.squeeze</a:t>
            </a:r>
            <a:r>
              <a:rPr lang="en-US" dirty="0"/>
              <a:t>(</a:t>
            </a:r>
            <a:r>
              <a:rPr lang="en-US" dirty="0" err="1"/>
              <a:t>average_pooled_matrix</a:t>
            </a:r>
            <a:r>
              <a:rPr lang="en-US" dirty="0"/>
              <a:t>))</a:t>
            </a:r>
          </a:p>
        </p:txBody>
      </p:sp>
      <p:sp>
        <p:nvSpPr>
          <p:cNvPr id="9" name="Rectangle 8"/>
          <p:cNvSpPr/>
          <p:nvPr/>
        </p:nvSpPr>
        <p:spPr>
          <a:xfrm>
            <a:off x="312150" y="258396"/>
            <a:ext cx="4673074" cy="769441"/>
          </a:xfrm>
          <a:prstGeom prst="rect">
            <a:avLst/>
          </a:prstGeom>
        </p:spPr>
        <p:txBody>
          <a:bodyPr wrap="none">
            <a:spAutoFit/>
          </a:bodyPr>
          <a:lstStyle/>
          <a:p>
            <a:r>
              <a:rPr lang="en-US" sz="4400" b="1" dirty="0" smtClean="0">
                <a:solidFill>
                  <a:srgbClr val="242424"/>
                </a:solidFill>
                <a:latin typeface="source-serif-pro"/>
              </a:rPr>
              <a:t>3. Pooling </a:t>
            </a:r>
            <a:r>
              <a:rPr lang="en-US" sz="4400" b="1" dirty="0">
                <a:solidFill>
                  <a:srgbClr val="242424"/>
                </a:solidFill>
                <a:latin typeface="source-serif-pro"/>
              </a:rPr>
              <a:t>layers</a:t>
            </a:r>
            <a:endParaRPr lang="en-US" sz="4400" dirty="0"/>
          </a:p>
        </p:txBody>
      </p:sp>
    </p:spTree>
    <p:extLst>
      <p:ext uri="{BB962C8B-B14F-4D97-AF65-F5344CB8AC3E}">
        <p14:creationId xmlns:p14="http://schemas.microsoft.com/office/powerpoint/2010/main" val="110375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nvPr>
        </p:nvGraphicFramePr>
        <p:xfrm>
          <a:off x="2152650" y="576689"/>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2507"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09012" y="3752285"/>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2056262" y="1941450"/>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2255989" y="2580665"/>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p>
          <a:p>
            <a:pPr algn="ctr"/>
            <a:r>
              <a:rPr lang="en-US" altLang="zh-TW" sz="2800" dirty="0"/>
              <a:t>Network</a:t>
            </a:r>
            <a:endParaRPr lang="zh-TW" altLang="en-US" sz="2800" dirty="0"/>
          </a:p>
        </p:txBody>
      </p:sp>
    </p:spTree>
    <p:extLst>
      <p:ext uri="{BB962C8B-B14F-4D97-AF65-F5344CB8AC3E}">
        <p14:creationId xmlns:p14="http://schemas.microsoft.com/office/powerpoint/2010/main" val="25780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5743766" cy="4351338"/>
          </a:xfrm>
        </p:spPr>
      </p:pic>
      <p:sp>
        <p:nvSpPr>
          <p:cNvPr id="5" name="Rectangle 4"/>
          <p:cNvSpPr/>
          <p:nvPr/>
        </p:nvSpPr>
        <p:spPr>
          <a:xfrm>
            <a:off x="312150" y="258396"/>
            <a:ext cx="4673074" cy="769441"/>
          </a:xfrm>
          <a:prstGeom prst="rect">
            <a:avLst/>
          </a:prstGeom>
        </p:spPr>
        <p:txBody>
          <a:bodyPr wrap="none">
            <a:spAutoFit/>
          </a:bodyPr>
          <a:lstStyle/>
          <a:p>
            <a:r>
              <a:rPr lang="en-US" sz="4400" b="1" dirty="0" smtClean="0">
                <a:solidFill>
                  <a:srgbClr val="242424"/>
                </a:solidFill>
                <a:latin typeface="source-serif-pro"/>
              </a:rPr>
              <a:t>3. Pooling </a:t>
            </a:r>
            <a:r>
              <a:rPr lang="en-US" sz="4400" b="1" dirty="0">
                <a:solidFill>
                  <a:srgbClr val="242424"/>
                </a:solidFill>
                <a:latin typeface="source-serif-pro"/>
              </a:rPr>
              <a:t>layers</a:t>
            </a:r>
            <a:endParaRPr lang="en-US" sz="4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694" y="3610792"/>
            <a:ext cx="4403912" cy="22019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694" y="643116"/>
            <a:ext cx="4134971" cy="2067486"/>
          </a:xfrm>
          <a:prstGeom prst="rect">
            <a:avLst/>
          </a:prstGeom>
        </p:spPr>
      </p:pic>
    </p:spTree>
    <p:extLst>
      <p:ext uri="{BB962C8B-B14F-4D97-AF65-F5344CB8AC3E}">
        <p14:creationId xmlns:p14="http://schemas.microsoft.com/office/powerpoint/2010/main" val="3413655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5153" y="710044"/>
            <a:ext cx="6096000" cy="2031325"/>
          </a:xfrm>
          <a:prstGeom prst="rect">
            <a:avLst/>
          </a:prstGeom>
        </p:spPr>
        <p:txBody>
          <a:bodyPr>
            <a:spAutoFit/>
          </a:bodyPr>
          <a:lstStyle/>
          <a:p>
            <a:pPr algn="just"/>
            <a:r>
              <a:rPr lang="en-US" b="1" dirty="0">
                <a:solidFill>
                  <a:srgbClr val="242424"/>
                </a:solidFill>
                <a:latin typeface="sohne"/>
              </a:rPr>
              <a:t>Global Pooling Layers</a:t>
            </a:r>
          </a:p>
          <a:p>
            <a:pPr algn="just"/>
            <a:r>
              <a:rPr lang="en-US" dirty="0">
                <a:solidFill>
                  <a:srgbClr val="242424"/>
                </a:solidFill>
                <a:latin typeface="source-serif-pro"/>
              </a:rPr>
              <a:t>Global Pooling Layers often replace the classifier’s fully connected or Flatten layer. The model instead ends with a convolutional layer that produces as many feature maps as there are target classes and performs global average pooling on each of the feature maps to combine each feature map into a single value.</a:t>
            </a:r>
            <a:endParaRPr lang="en-US" b="0" i="0" dirty="0">
              <a:solidFill>
                <a:srgbClr val="242424"/>
              </a:solidFill>
              <a:effectLst/>
              <a:latin typeface="source-serif-pro"/>
            </a:endParaRPr>
          </a:p>
        </p:txBody>
      </p:sp>
      <p:sp>
        <p:nvSpPr>
          <p:cNvPr id="5" name="Rectangle 4"/>
          <p:cNvSpPr/>
          <p:nvPr/>
        </p:nvSpPr>
        <p:spPr>
          <a:xfrm>
            <a:off x="394447" y="2776791"/>
            <a:ext cx="6096000" cy="1200329"/>
          </a:xfrm>
          <a:prstGeom prst="rect">
            <a:avLst/>
          </a:prstGeom>
        </p:spPr>
        <p:txBody>
          <a:bodyPr>
            <a:spAutoFit/>
          </a:bodyPr>
          <a:lstStyle/>
          <a:p>
            <a:r>
              <a:rPr lang="en-US" dirty="0"/>
              <a:t>matrix=</a:t>
            </a:r>
            <a:r>
              <a:rPr lang="en-US" dirty="0" err="1"/>
              <a:t>np.array</a:t>
            </a:r>
            <a:r>
              <a:rPr lang="en-US" dirty="0"/>
              <a:t>([[[3.,2.,0.,0.],</a:t>
            </a:r>
          </a:p>
          <a:p>
            <a:r>
              <a:rPr lang="en-US" dirty="0"/>
              <a:t>                [0.,7.,1.,3.]],</a:t>
            </a:r>
          </a:p>
          <a:p>
            <a:r>
              <a:rPr lang="en-US" dirty="0"/>
              <a:t>                [[5.,2.,3.,0.],</a:t>
            </a:r>
          </a:p>
          <a:p>
            <a:r>
              <a:rPr lang="en-US" dirty="0"/>
              <a:t>                [0.,9.,2.,3.]]]).reshape(1,2,2,4)</a:t>
            </a:r>
          </a:p>
        </p:txBody>
      </p:sp>
      <p:sp>
        <p:nvSpPr>
          <p:cNvPr id="6" name="Rectangle 5"/>
          <p:cNvSpPr/>
          <p:nvPr/>
        </p:nvSpPr>
        <p:spPr>
          <a:xfrm>
            <a:off x="215153" y="4012542"/>
            <a:ext cx="5432612" cy="2308324"/>
          </a:xfrm>
          <a:prstGeom prst="rect">
            <a:avLst/>
          </a:prstGeom>
        </p:spPr>
        <p:txBody>
          <a:bodyPr wrap="square">
            <a:spAutoFit/>
          </a:bodyPr>
          <a:lstStyle/>
          <a:p>
            <a:pPr algn="just"/>
            <a:r>
              <a:rPr lang="en-US" dirty="0"/>
              <a:t>Global Average Pooling</a:t>
            </a:r>
          </a:p>
          <a:p>
            <a:pPr algn="just"/>
            <a:endParaRPr lang="en-US" dirty="0"/>
          </a:p>
          <a:p>
            <a:pPr algn="just"/>
            <a:r>
              <a:rPr lang="en-US" dirty="0"/>
              <a:t>Considering a tensor of shape h*w*n, the output of the Global Average Pooling layer is a single value across h*w that summarizes the presence of the feature. Instead of downsizing the patches of the input feature map, the Global Average Pooling layer downsizes the whole h*w into 1 value by taking the average.</a:t>
            </a:r>
          </a:p>
        </p:txBody>
      </p:sp>
      <p:sp>
        <p:nvSpPr>
          <p:cNvPr id="7" name="Rectangle 6"/>
          <p:cNvSpPr/>
          <p:nvPr/>
        </p:nvSpPr>
        <p:spPr>
          <a:xfrm>
            <a:off x="430306" y="6258425"/>
            <a:ext cx="5217459" cy="646331"/>
          </a:xfrm>
          <a:prstGeom prst="rect">
            <a:avLst/>
          </a:prstGeom>
        </p:spPr>
        <p:txBody>
          <a:bodyPr wrap="square">
            <a:spAutoFit/>
          </a:bodyPr>
          <a:lstStyle/>
          <a:p>
            <a:r>
              <a:rPr lang="en-US" sz="1200" dirty="0" err="1"/>
              <a:t>global_average_pooling</a:t>
            </a:r>
            <a:r>
              <a:rPr lang="en-US" sz="1200" dirty="0"/>
              <a:t>=tf.keras.layers.GlobalAveragePooling2D()</a:t>
            </a:r>
          </a:p>
          <a:p>
            <a:r>
              <a:rPr lang="en-US" sz="1200" dirty="0" err="1"/>
              <a:t>global_average_pooled_matrix</a:t>
            </a:r>
            <a:r>
              <a:rPr lang="en-US" sz="1200" dirty="0"/>
              <a:t>=</a:t>
            </a:r>
            <a:r>
              <a:rPr lang="en-US" sz="1200" dirty="0" err="1"/>
              <a:t>global_average_pooling</a:t>
            </a:r>
            <a:r>
              <a:rPr lang="en-US" sz="1200" dirty="0"/>
              <a:t>(matrix)</a:t>
            </a:r>
          </a:p>
          <a:p>
            <a:r>
              <a:rPr lang="en-US" sz="1200" dirty="0"/>
              <a:t>print(</a:t>
            </a:r>
            <a:r>
              <a:rPr lang="en-US" sz="1200" dirty="0" err="1"/>
              <a:t>global_average_pooled_matrix</a:t>
            </a:r>
            <a:r>
              <a:rPr lang="en-US" sz="1200" dirty="0"/>
              <a:t>)</a:t>
            </a:r>
          </a:p>
        </p:txBody>
      </p:sp>
      <p:pic>
        <p:nvPicPr>
          <p:cNvPr id="8" name="Picture 7"/>
          <p:cNvPicPr>
            <a:picLocks noChangeAspect="1"/>
          </p:cNvPicPr>
          <p:nvPr/>
        </p:nvPicPr>
        <p:blipFill>
          <a:blip r:embed="rId3"/>
          <a:stretch>
            <a:fillRect/>
          </a:stretch>
        </p:blipFill>
        <p:spPr>
          <a:xfrm>
            <a:off x="304800" y="4321549"/>
            <a:ext cx="4219575" cy="438150"/>
          </a:xfrm>
          <a:prstGeom prst="rect">
            <a:avLst/>
          </a:prstGeom>
        </p:spPr>
      </p:pic>
      <p:sp>
        <p:nvSpPr>
          <p:cNvPr id="9" name="Rectangle 8"/>
          <p:cNvSpPr/>
          <p:nvPr/>
        </p:nvSpPr>
        <p:spPr>
          <a:xfrm>
            <a:off x="6490447" y="30469"/>
            <a:ext cx="5396753" cy="2308324"/>
          </a:xfrm>
          <a:prstGeom prst="rect">
            <a:avLst/>
          </a:prstGeom>
        </p:spPr>
        <p:txBody>
          <a:bodyPr wrap="square">
            <a:spAutoFit/>
          </a:bodyPr>
          <a:lstStyle/>
          <a:p>
            <a:r>
              <a:rPr lang="en-US" dirty="0" smtClean="0"/>
              <a:t>Global </a:t>
            </a:r>
            <a:r>
              <a:rPr lang="en-US" dirty="0"/>
              <a:t>Max Pooling</a:t>
            </a:r>
          </a:p>
          <a:p>
            <a:endParaRPr lang="en-US" dirty="0"/>
          </a:p>
          <a:p>
            <a:r>
              <a:rPr lang="en-US" dirty="0"/>
              <a:t>With the tensor of shape h*w*n, the output of the Global Max Pooling layer is a single value across h*w that summarizes the presence of a feature. Instead of downsizing the patches of the input feature map, the Global Max Pooling layer downsizes the whole h*w into 1 value by taking the maximum.</a:t>
            </a:r>
          </a:p>
        </p:txBody>
      </p:sp>
      <p:sp>
        <p:nvSpPr>
          <p:cNvPr id="10" name="Rectangle 9"/>
          <p:cNvSpPr/>
          <p:nvPr/>
        </p:nvSpPr>
        <p:spPr>
          <a:xfrm>
            <a:off x="6490447" y="2609836"/>
            <a:ext cx="6096000" cy="923330"/>
          </a:xfrm>
          <a:prstGeom prst="rect">
            <a:avLst/>
          </a:prstGeom>
        </p:spPr>
        <p:txBody>
          <a:bodyPr>
            <a:spAutoFit/>
          </a:bodyPr>
          <a:lstStyle/>
          <a:p>
            <a:r>
              <a:rPr lang="en-US" dirty="0" err="1"/>
              <a:t>global_max_pooling</a:t>
            </a:r>
            <a:r>
              <a:rPr lang="en-US" dirty="0"/>
              <a:t>=tf.keras.layers.GlobalMaxPool2D()</a:t>
            </a:r>
          </a:p>
          <a:p>
            <a:r>
              <a:rPr lang="en-US" dirty="0" err="1"/>
              <a:t>global_max_pooled_matrix</a:t>
            </a:r>
            <a:r>
              <a:rPr lang="en-US" dirty="0"/>
              <a:t>=</a:t>
            </a:r>
            <a:r>
              <a:rPr lang="en-US" dirty="0" err="1"/>
              <a:t>global_max_pooling</a:t>
            </a:r>
            <a:r>
              <a:rPr lang="en-US" dirty="0"/>
              <a:t>(matrix)</a:t>
            </a:r>
          </a:p>
          <a:p>
            <a:r>
              <a:rPr lang="en-US" dirty="0"/>
              <a:t>print(</a:t>
            </a:r>
            <a:r>
              <a:rPr lang="en-US" dirty="0" err="1"/>
              <a:t>global_max_pooled_matrix</a:t>
            </a:r>
            <a:r>
              <a:rPr lang="en-US" dirty="0"/>
              <a:t>)</a:t>
            </a:r>
          </a:p>
        </p:txBody>
      </p:sp>
      <p:pic>
        <p:nvPicPr>
          <p:cNvPr id="12" name="Picture 11"/>
          <p:cNvPicPr>
            <a:picLocks noChangeAspect="1"/>
          </p:cNvPicPr>
          <p:nvPr/>
        </p:nvPicPr>
        <p:blipFill>
          <a:blip r:embed="rId4"/>
          <a:stretch>
            <a:fillRect/>
          </a:stretch>
        </p:blipFill>
        <p:spPr>
          <a:xfrm>
            <a:off x="6642566" y="4012542"/>
            <a:ext cx="3819525" cy="352425"/>
          </a:xfrm>
          <a:prstGeom prst="rect">
            <a:avLst/>
          </a:prstGeom>
        </p:spPr>
      </p:pic>
      <p:sp>
        <p:nvSpPr>
          <p:cNvPr id="13" name="Rectangle 12"/>
          <p:cNvSpPr/>
          <p:nvPr/>
        </p:nvSpPr>
        <p:spPr>
          <a:xfrm>
            <a:off x="35859" y="109879"/>
            <a:ext cx="6096000" cy="769441"/>
          </a:xfrm>
          <a:prstGeom prst="rect">
            <a:avLst/>
          </a:prstGeom>
        </p:spPr>
        <p:txBody>
          <a:bodyPr>
            <a:spAutoFit/>
          </a:bodyPr>
          <a:lstStyle/>
          <a:p>
            <a:pPr algn="just"/>
            <a:r>
              <a:rPr lang="en-US" sz="4400" b="1" dirty="0" smtClean="0">
                <a:solidFill>
                  <a:srgbClr val="242424"/>
                </a:solidFill>
                <a:latin typeface="sohne"/>
              </a:rPr>
              <a:t>4. Flatten Global</a:t>
            </a:r>
            <a:endParaRPr lang="en-US" sz="4400" b="0" i="0" dirty="0">
              <a:solidFill>
                <a:srgbClr val="242424"/>
              </a:solidFill>
              <a:effectLst/>
              <a:latin typeface="source-serif-pro"/>
            </a:endParaRPr>
          </a:p>
        </p:txBody>
      </p:sp>
    </p:spTree>
    <p:extLst>
      <p:ext uri="{BB962C8B-B14F-4D97-AF65-F5344CB8AC3E}">
        <p14:creationId xmlns:p14="http://schemas.microsoft.com/office/powerpoint/2010/main" val="84469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859" y="109879"/>
            <a:ext cx="6096000" cy="369332"/>
          </a:xfrm>
          <a:prstGeom prst="rect">
            <a:avLst/>
          </a:prstGeom>
        </p:spPr>
        <p:txBody>
          <a:bodyPr>
            <a:spAutoFit/>
          </a:bodyPr>
          <a:lstStyle/>
          <a:p>
            <a:pPr algn="just"/>
            <a:r>
              <a:rPr lang="en-US" b="1" dirty="0" smtClean="0">
                <a:solidFill>
                  <a:srgbClr val="242424"/>
                </a:solidFill>
                <a:latin typeface="sohne"/>
              </a:rPr>
              <a:t>4. Flatten Global</a:t>
            </a:r>
            <a:endParaRPr lang="en-US" b="0" i="0" dirty="0">
              <a:solidFill>
                <a:srgbClr val="242424"/>
              </a:solidFill>
              <a:effectLst/>
              <a:latin typeface="source-serif-pro"/>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69" y="1811589"/>
            <a:ext cx="6860241" cy="3430121"/>
          </a:xfrm>
          <a:prstGeom prst="rect">
            <a:avLst/>
          </a:prstGeom>
        </p:spPr>
      </p:pic>
    </p:spTree>
    <p:extLst>
      <p:ext uri="{BB962C8B-B14F-4D97-AF65-F5344CB8AC3E}">
        <p14:creationId xmlns:p14="http://schemas.microsoft.com/office/powerpoint/2010/main" val="1470334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Connected Layer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05031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3192275" y="463877"/>
            <a:ext cx="5305425" cy="3381375"/>
          </a:xfrm>
          <a:prstGeom prst="rect">
            <a:avLst/>
          </a:prstGeom>
        </p:spPr>
      </p:pic>
      <p:grpSp>
        <p:nvGrpSpPr>
          <p:cNvPr id="9" name="Group 8"/>
          <p:cNvGrpSpPr/>
          <p:nvPr/>
        </p:nvGrpSpPr>
        <p:grpSpPr>
          <a:xfrm>
            <a:off x="3442805" y="2259701"/>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1" name="Title 1"/>
          <p:cNvSpPr>
            <a:spLocks noGrp="1"/>
          </p:cNvSpPr>
          <p:nvPr>
            <p:ph type="title"/>
          </p:nvPr>
        </p:nvSpPr>
        <p:spPr>
          <a:xfrm>
            <a:off x="4103360" y="4356724"/>
            <a:ext cx="3715871" cy="1325563"/>
          </a:xfrm>
        </p:spPr>
        <p:txBody>
          <a:bodyPr/>
          <a:lstStyle/>
          <a:p>
            <a:r>
              <a:rPr lang="en-US" altLang="en-US" dirty="0"/>
              <a:t>Thank you!</a:t>
            </a:r>
            <a:endParaRPr lang="en-US" dirty="0"/>
          </a:p>
        </p:txBody>
      </p:sp>
      <p:sp>
        <p:nvSpPr>
          <p:cNvPr id="22" name="Rectangle 21"/>
          <p:cNvSpPr/>
          <p:nvPr/>
        </p:nvSpPr>
        <p:spPr>
          <a:xfrm>
            <a:off x="7218219" y="6142254"/>
            <a:ext cx="4973781" cy="369332"/>
          </a:xfrm>
          <a:prstGeom prst="rect">
            <a:avLst/>
          </a:prstGeom>
        </p:spPr>
        <p:txBody>
          <a:bodyPr wrap="square">
            <a:spAutoFit/>
          </a:bodyPr>
          <a:lstStyle/>
          <a:p>
            <a:r>
              <a:rPr lang="en-US" dirty="0"/>
              <a:t>https://www.youtube.com/@AmelOline/videos</a:t>
            </a:r>
          </a:p>
        </p:txBody>
      </p:sp>
      <p:sp>
        <p:nvSpPr>
          <p:cNvPr id="23" name="Rectangle 22"/>
          <p:cNvSpPr/>
          <p:nvPr/>
        </p:nvSpPr>
        <p:spPr>
          <a:xfrm>
            <a:off x="9015715" y="5772922"/>
            <a:ext cx="3070402" cy="369332"/>
          </a:xfrm>
          <a:prstGeom prst="rect">
            <a:avLst/>
          </a:prstGeom>
        </p:spPr>
        <p:txBody>
          <a:bodyPr wrap="square">
            <a:spAutoFit/>
          </a:bodyPr>
          <a:lstStyle/>
          <a:p>
            <a:r>
              <a:rPr lang="en-US" dirty="0"/>
              <a:t>https://github.com/siagianp</a:t>
            </a:r>
          </a:p>
        </p:txBody>
      </p:sp>
      <p:sp>
        <p:nvSpPr>
          <p:cNvPr id="24" name="Rectangle 23"/>
          <p:cNvSpPr/>
          <p:nvPr/>
        </p:nvSpPr>
        <p:spPr>
          <a:xfrm>
            <a:off x="4103360" y="5173542"/>
            <a:ext cx="3357266" cy="369332"/>
          </a:xfrm>
          <a:prstGeom prst="rect">
            <a:avLst/>
          </a:prstGeom>
        </p:spPr>
        <p:txBody>
          <a:bodyPr wrap="none">
            <a:spAutoFit/>
          </a:bodyPr>
          <a:lstStyle/>
          <a:p>
            <a:r>
              <a:rPr lang="en-US" dirty="0"/>
              <a:t>Thank you For being a great class!</a:t>
            </a:r>
          </a:p>
        </p:txBody>
      </p:sp>
      <p:sp>
        <p:nvSpPr>
          <p:cNvPr id="2" name="Rectangle 1"/>
          <p:cNvSpPr/>
          <p:nvPr/>
        </p:nvSpPr>
        <p:spPr>
          <a:xfrm>
            <a:off x="348815" y="6175026"/>
            <a:ext cx="7073944" cy="369332"/>
          </a:xfrm>
          <a:prstGeom prst="rect">
            <a:avLst/>
          </a:prstGeom>
        </p:spPr>
        <p:txBody>
          <a:bodyPr wrap="square">
            <a:spAutoFit/>
          </a:bodyPr>
          <a:lstStyle/>
          <a:p>
            <a:r>
              <a:rPr lang="en-US" dirty="0"/>
              <a:t>https</a:t>
            </a:r>
            <a:r>
              <a:rPr lang="en-US" dirty="0" smtClean="0"/>
              <a:t>://github.com/amelcharolinesgn2/IoT_simulator-mqtt-NodeRed</a:t>
            </a:r>
            <a:endParaRPr lang="en-US" dirty="0"/>
          </a:p>
        </p:txBody>
      </p:sp>
      <p:pic>
        <p:nvPicPr>
          <p:cNvPr id="25" name="Picture 24"/>
          <p:cNvPicPr>
            <a:picLocks noChangeAspect="1"/>
          </p:cNvPicPr>
          <p:nvPr/>
        </p:nvPicPr>
        <p:blipFill>
          <a:blip r:embed="rId5"/>
          <a:stretch>
            <a:fillRect/>
          </a:stretch>
        </p:blipFill>
        <p:spPr>
          <a:xfrm>
            <a:off x="5727128" y="3061807"/>
            <a:ext cx="446086" cy="635863"/>
          </a:xfrm>
          <a:prstGeom prst="rect">
            <a:avLst/>
          </a:prstGeom>
        </p:spPr>
      </p:pic>
      <p:pic>
        <p:nvPicPr>
          <p:cNvPr id="26" name="Picture 25"/>
          <p:cNvPicPr>
            <a:picLocks noChangeAspect="1"/>
          </p:cNvPicPr>
          <p:nvPr/>
        </p:nvPicPr>
        <p:blipFill>
          <a:blip r:embed="rId6"/>
          <a:stretch>
            <a:fillRect/>
          </a:stretch>
        </p:blipFill>
        <p:spPr>
          <a:xfrm>
            <a:off x="4889611" y="3107504"/>
            <a:ext cx="613391" cy="582721"/>
          </a:xfrm>
          <a:prstGeom prst="rect">
            <a:avLst/>
          </a:prstGeom>
        </p:spPr>
      </p:pic>
      <p:pic>
        <p:nvPicPr>
          <p:cNvPr id="27" name="Picture 26"/>
          <p:cNvPicPr>
            <a:picLocks noChangeAspect="1"/>
          </p:cNvPicPr>
          <p:nvPr/>
        </p:nvPicPr>
        <p:blipFill>
          <a:blip r:embed="rId7"/>
          <a:stretch>
            <a:fillRect/>
          </a:stretch>
        </p:blipFill>
        <p:spPr>
          <a:xfrm>
            <a:off x="4168430" y="3061807"/>
            <a:ext cx="599662" cy="577554"/>
          </a:xfrm>
          <a:prstGeom prst="rect">
            <a:avLst/>
          </a:prstGeom>
        </p:spPr>
      </p:pic>
    </p:spTree>
    <p:extLst>
      <p:ext uri="{BB962C8B-B14F-4D97-AF65-F5344CB8AC3E}">
        <p14:creationId xmlns:p14="http://schemas.microsoft.com/office/powerpoint/2010/main" val="2799382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Neural Network </a:t>
            </a:r>
            <a:endParaRPr lang="zh-TW" altLang="en-US" dirty="0"/>
          </a:p>
        </p:txBody>
      </p:sp>
      <p:grpSp>
        <p:nvGrpSpPr>
          <p:cNvPr id="11" name="群組 10"/>
          <p:cNvGrpSpPr/>
          <p:nvPr/>
        </p:nvGrpSpPr>
        <p:grpSpPr>
          <a:xfrm>
            <a:off x="6421341" y="294085"/>
            <a:ext cx="3854551" cy="2068497"/>
            <a:chOff x="4897340" y="294084"/>
            <a:chExt cx="3854551" cy="2068497"/>
          </a:xfrm>
        </p:grpSpPr>
        <p:pic>
          <p:nvPicPr>
            <p:cNvPr id="4" name="Picture 6" descr="http://bio1152.nicerweb.com/Locked/media/ch48/48_05NeuronStruc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340" y="294084"/>
              <a:ext cx="3271985" cy="206849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p:cNvGrpSpPr/>
            <p:nvPr/>
          </p:nvGrpSpPr>
          <p:grpSpPr>
            <a:xfrm>
              <a:off x="6464097" y="432086"/>
              <a:ext cx="2287794" cy="1098349"/>
              <a:chOff x="3202412" y="1600580"/>
              <a:chExt cx="3275013" cy="1572303"/>
            </a:xfrm>
          </p:grpSpPr>
          <p:pic>
            <p:nvPicPr>
              <p:cNvPr id="6" name="Picture 4" descr="http://cdn.zmescience.com/wp-content/uploads/2011/07/neural_networ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40137" y="1600580"/>
                <a:ext cx="2478247" cy="148694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202412" y="2732295"/>
                <a:ext cx="3275013" cy="440588"/>
              </a:xfrm>
              <a:prstGeom prst="rect">
                <a:avLst/>
              </a:prstGeom>
            </p:spPr>
            <p:txBody>
              <a:bodyPr wrap="square">
                <a:spAutoFit/>
              </a:bodyPr>
              <a:lstStyle/>
              <a:p>
                <a:endParaRPr lang="zh-TW" altLang="en-US" sz="1400" dirty="0"/>
              </a:p>
            </p:txBody>
          </p:sp>
        </p:grpSp>
      </p:grpSp>
      <p:grpSp>
        <p:nvGrpSpPr>
          <p:cNvPr id="39" name="群組 38"/>
          <p:cNvGrpSpPr/>
          <p:nvPr/>
        </p:nvGrpSpPr>
        <p:grpSpPr>
          <a:xfrm>
            <a:off x="5058928" y="2481260"/>
            <a:ext cx="2416814" cy="1897458"/>
            <a:chOff x="3223753" y="2941320"/>
            <a:chExt cx="2416814" cy="1897458"/>
          </a:xfrm>
        </p:grpSpPr>
        <p:grpSp>
          <p:nvGrpSpPr>
            <p:cNvPr id="38" name="群組 37"/>
            <p:cNvGrpSpPr/>
            <p:nvPr/>
          </p:nvGrpSpPr>
          <p:grpSpPr>
            <a:xfrm>
              <a:off x="4112351" y="3404891"/>
              <a:ext cx="1528216" cy="565603"/>
              <a:chOff x="4261309" y="3400794"/>
              <a:chExt cx="1528216" cy="565603"/>
            </a:xfrm>
          </p:grpSpPr>
          <p:cxnSp>
            <p:nvCxnSpPr>
              <p:cNvPr id="32" name="直線單箭頭接點 31"/>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4839124" y="3400794"/>
                <a:ext cx="565603" cy="56560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cxnSp>
            <p:nvCxnSpPr>
              <p:cNvPr id="23" name="直線單箭頭接點 22"/>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3450" name="方程式" r:id="rId6" imgW="317160" imgH="215640" progId="Equation.3">
                      <p:embed/>
                    </p:oleObj>
                  </mc:Choice>
                  <mc:Fallback>
                    <p:oleObj name="方程式" r:id="rId6" imgW="317160" imgH="215640" progId="Equation.3">
                      <p:embed/>
                      <p:pic>
                        <p:nvPicPr>
                          <p:cNvPr id="29"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21" name="直線單箭頭接點 20"/>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p:cNvGrpSpPr/>
            <p:nvPr/>
          </p:nvGrpSpPr>
          <p:grpSpPr>
            <a:xfrm>
              <a:off x="3956988" y="3478177"/>
              <a:ext cx="439530" cy="439530"/>
              <a:chOff x="3371313" y="3530847"/>
              <a:chExt cx="439530" cy="439530"/>
            </a:xfrm>
          </p:grpSpPr>
          <p:sp>
            <p:nvSpPr>
              <p:cNvPr id="26" name="矩形 25"/>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7"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3451" name="方程式" r:id="rId8" imgW="139680" imgH="139680" progId="Equation.3">
                      <p:embed/>
                    </p:oleObj>
                  </mc:Choice>
                  <mc:Fallback>
                    <p:oleObj name="方程式" r:id="rId8" imgW="139680" imgH="139680" progId="Equation.3">
                      <p:embed/>
                      <p:pic>
                        <p:nvPicPr>
                          <p:cNvPr id="27"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37" name="群組 36"/>
            <p:cNvGrpSpPr/>
            <p:nvPr/>
          </p:nvGrpSpPr>
          <p:grpSpPr>
            <a:xfrm>
              <a:off x="3972433" y="3933548"/>
              <a:ext cx="385763" cy="905230"/>
              <a:chOff x="3982168" y="3985175"/>
              <a:chExt cx="385763" cy="905230"/>
            </a:xfrm>
          </p:grpSpPr>
          <p:sp>
            <p:nvSpPr>
              <p:cNvPr id="20" name="矩形 19"/>
              <p:cNvSpPr/>
              <p:nvPr/>
            </p:nvSpPr>
            <p:spPr>
              <a:xfrm>
                <a:off x="3982168" y="4512672"/>
                <a:ext cx="385763" cy="37773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28" name="直線單箭頭接點 27"/>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直線單箭頭接點 32"/>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群組 41"/>
          <p:cNvGrpSpPr/>
          <p:nvPr/>
        </p:nvGrpSpPr>
        <p:grpSpPr>
          <a:xfrm>
            <a:off x="2594220" y="1724155"/>
            <a:ext cx="2416814" cy="1897458"/>
            <a:chOff x="3223753" y="2941320"/>
            <a:chExt cx="2416814" cy="1897458"/>
          </a:xfrm>
        </p:grpSpPr>
        <p:grpSp>
          <p:nvGrpSpPr>
            <p:cNvPr id="43" name="群組 42"/>
            <p:cNvGrpSpPr/>
            <p:nvPr/>
          </p:nvGrpSpPr>
          <p:grpSpPr>
            <a:xfrm>
              <a:off x="4112351" y="3404891"/>
              <a:ext cx="1528216" cy="565603"/>
              <a:chOff x="4261309" y="3400794"/>
              <a:chExt cx="1528216" cy="565603"/>
            </a:xfrm>
          </p:grpSpPr>
          <p:cxnSp>
            <p:nvCxnSpPr>
              <p:cNvPr id="53" name="直線單箭頭接點 52"/>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55" name="直線單箭頭接點 54"/>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3452" name="方程式" r:id="rId10" imgW="317160" imgH="215640" progId="Equation.3">
                      <p:embed/>
                    </p:oleObj>
                  </mc:Choice>
                  <mc:Fallback>
                    <p:oleObj name="方程式" r:id="rId10" imgW="317160" imgH="215640" progId="Equation.3">
                      <p:embed/>
                      <p:pic>
                        <p:nvPicPr>
                          <p:cNvPr id="56"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44" name="直線單箭頭接點 43"/>
            <p:cNvCxnSpPr/>
            <p:nvPr/>
          </p:nvCxnSpPr>
          <p:spPr>
            <a:xfrm flipV="1">
              <a:off x="3405107" y="3780105"/>
              <a:ext cx="503761" cy="677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群組 45"/>
            <p:cNvGrpSpPr/>
            <p:nvPr/>
          </p:nvGrpSpPr>
          <p:grpSpPr>
            <a:xfrm>
              <a:off x="3956988" y="3478177"/>
              <a:ext cx="439530" cy="439530"/>
              <a:chOff x="3371313" y="3530847"/>
              <a:chExt cx="439530" cy="439530"/>
            </a:xfrm>
          </p:grpSpPr>
          <p:sp>
            <p:nvSpPr>
              <p:cNvPr id="51" name="矩形 50"/>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2"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3453" name="方程式" r:id="rId11" imgW="139680" imgH="139680" progId="Equation.3">
                      <p:embed/>
                    </p:oleObj>
                  </mc:Choice>
                  <mc:Fallback>
                    <p:oleObj name="方程式" r:id="rId11" imgW="139680" imgH="139680" progId="Equation.3">
                      <p:embed/>
                      <p:pic>
                        <p:nvPicPr>
                          <p:cNvPr id="52"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47" name="群組 46"/>
            <p:cNvGrpSpPr/>
            <p:nvPr/>
          </p:nvGrpSpPr>
          <p:grpSpPr>
            <a:xfrm>
              <a:off x="3972433" y="3933548"/>
              <a:ext cx="385763" cy="905230"/>
              <a:chOff x="3982168" y="3985175"/>
              <a:chExt cx="385763" cy="905230"/>
            </a:xfrm>
          </p:grpSpPr>
          <p:sp>
            <p:nvSpPr>
              <p:cNvPr id="49" name="矩形 48"/>
              <p:cNvSpPr/>
              <p:nvPr/>
            </p:nvSpPr>
            <p:spPr>
              <a:xfrm>
                <a:off x="3982168" y="4512672"/>
                <a:ext cx="385763" cy="3777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50" name="直線單箭頭接點 49"/>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直線單箭頭接點 47"/>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2623615" y="3584600"/>
            <a:ext cx="2405967" cy="1782000"/>
            <a:chOff x="3234600" y="3056778"/>
            <a:chExt cx="2405967" cy="1782000"/>
          </a:xfrm>
        </p:grpSpPr>
        <p:grpSp>
          <p:nvGrpSpPr>
            <p:cNvPr id="58" name="群組 57"/>
            <p:cNvGrpSpPr/>
            <p:nvPr/>
          </p:nvGrpSpPr>
          <p:grpSpPr>
            <a:xfrm>
              <a:off x="4112351" y="3404891"/>
              <a:ext cx="1528216" cy="565603"/>
              <a:chOff x="4261309" y="3400794"/>
              <a:chExt cx="1528216" cy="565603"/>
            </a:xfrm>
          </p:grpSpPr>
          <p:cxnSp>
            <p:nvCxnSpPr>
              <p:cNvPr id="68" name="直線單箭頭接點 67"/>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70" name="直線單箭頭接點 69"/>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1"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3454" name="方程式" r:id="rId12" imgW="317160" imgH="215640" progId="Equation.3">
                      <p:embed/>
                    </p:oleObj>
                  </mc:Choice>
                  <mc:Fallback>
                    <p:oleObj name="方程式" r:id="rId12" imgW="317160" imgH="215640" progId="Equation.3">
                      <p:embed/>
                      <p:pic>
                        <p:nvPicPr>
                          <p:cNvPr id="71"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59" name="直線單箭頭接點 58"/>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3341416" y="3056778"/>
              <a:ext cx="586910" cy="57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1" name="群組 60"/>
            <p:cNvGrpSpPr/>
            <p:nvPr/>
          </p:nvGrpSpPr>
          <p:grpSpPr>
            <a:xfrm>
              <a:off x="3956988" y="3478177"/>
              <a:ext cx="439530" cy="439530"/>
              <a:chOff x="3371313" y="3530847"/>
              <a:chExt cx="439530" cy="439530"/>
            </a:xfrm>
          </p:grpSpPr>
          <p:sp>
            <p:nvSpPr>
              <p:cNvPr id="66" name="矩形 65"/>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67"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3455" name="方程式" r:id="rId13" imgW="139680" imgH="139680" progId="Equation.3">
                      <p:embed/>
                    </p:oleObj>
                  </mc:Choice>
                  <mc:Fallback>
                    <p:oleObj name="方程式" r:id="rId13" imgW="139680" imgH="139680" progId="Equation.3">
                      <p:embed/>
                      <p:pic>
                        <p:nvPicPr>
                          <p:cNvPr id="67"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62" name="群組 61"/>
            <p:cNvGrpSpPr/>
            <p:nvPr/>
          </p:nvGrpSpPr>
          <p:grpSpPr>
            <a:xfrm>
              <a:off x="3972433" y="3933548"/>
              <a:ext cx="385763" cy="905230"/>
              <a:chOff x="3982168" y="3985175"/>
              <a:chExt cx="385763" cy="905230"/>
            </a:xfrm>
          </p:grpSpPr>
          <p:sp>
            <p:nvSpPr>
              <p:cNvPr id="64" name="矩形 63"/>
              <p:cNvSpPr/>
              <p:nvPr/>
            </p:nvSpPr>
            <p:spPr>
              <a:xfrm>
                <a:off x="3982168" y="4512672"/>
                <a:ext cx="385763" cy="377733"/>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5" name="直線單箭頭接點 64"/>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直線單箭頭接點 62"/>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7568284" y="2469344"/>
            <a:ext cx="2416814" cy="1897458"/>
            <a:chOff x="3223753" y="2941320"/>
            <a:chExt cx="2416814" cy="1897458"/>
          </a:xfrm>
        </p:grpSpPr>
        <p:grpSp>
          <p:nvGrpSpPr>
            <p:cNvPr id="73" name="群組 72"/>
            <p:cNvGrpSpPr/>
            <p:nvPr/>
          </p:nvGrpSpPr>
          <p:grpSpPr>
            <a:xfrm>
              <a:off x="4112351" y="3404891"/>
              <a:ext cx="1528216" cy="565603"/>
              <a:chOff x="4261309" y="3400794"/>
              <a:chExt cx="1528216" cy="565603"/>
            </a:xfrm>
          </p:grpSpPr>
          <p:cxnSp>
            <p:nvCxnSpPr>
              <p:cNvPr id="83" name="直線單箭頭接點 82"/>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83"/>
              <p:cNvSpPr/>
              <p:nvPr/>
            </p:nvSpPr>
            <p:spPr>
              <a:xfrm>
                <a:off x="4839124" y="3400794"/>
                <a:ext cx="565603" cy="56560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85" name="直線單箭頭接點 84"/>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Object 12"/>
              <p:cNvGraphicFramePr>
                <a:graphicFrameLocks noChangeAspect="1"/>
              </p:cNvGraphicFramePr>
              <p:nvPr>
                <p:extLst/>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13456" name="方程式" r:id="rId14" imgW="317160" imgH="215640" progId="Equation.3">
                      <p:embed/>
                    </p:oleObj>
                  </mc:Choice>
                  <mc:Fallback>
                    <p:oleObj name="方程式" r:id="rId14" imgW="317160" imgH="215640" progId="Equation.3">
                      <p:embed/>
                      <p:pic>
                        <p:nvPicPr>
                          <p:cNvPr id="86"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a:extLst/>
                        </p:spPr>
                      </p:pic>
                    </p:oleObj>
                  </mc:Fallback>
                </mc:AlternateContent>
              </a:graphicData>
            </a:graphic>
          </p:graphicFrame>
        </p:grpSp>
        <p:cxnSp>
          <p:nvCxnSpPr>
            <p:cNvPr id="74" name="直線單箭頭接點 73"/>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3956988" y="3478177"/>
              <a:ext cx="439530" cy="439530"/>
              <a:chOff x="3371313" y="3530847"/>
              <a:chExt cx="439530" cy="439530"/>
            </a:xfrm>
          </p:grpSpPr>
          <p:sp>
            <p:nvSpPr>
              <p:cNvPr id="81" name="矩形 80"/>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extLst/>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13457" name="方程式" r:id="rId15" imgW="139680" imgH="139680" progId="Equation.3">
                      <p:embed/>
                    </p:oleObj>
                  </mc:Choice>
                  <mc:Fallback>
                    <p:oleObj name="方程式" r:id="rId15" imgW="139680" imgH="139680" progId="Equation.3">
                      <p:embed/>
                      <p:pic>
                        <p:nvPicPr>
                          <p:cNvPr id="82"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a:extLst/>
                        </p:spPr>
                      </p:pic>
                    </p:oleObj>
                  </mc:Fallback>
                </mc:AlternateContent>
              </a:graphicData>
            </a:graphic>
          </p:graphicFrame>
        </p:grpSp>
        <p:grpSp>
          <p:nvGrpSpPr>
            <p:cNvPr id="77" name="群組 76"/>
            <p:cNvGrpSpPr/>
            <p:nvPr/>
          </p:nvGrpSpPr>
          <p:grpSpPr>
            <a:xfrm>
              <a:off x="3972433" y="3933548"/>
              <a:ext cx="385763" cy="905230"/>
              <a:chOff x="3982168" y="3985175"/>
              <a:chExt cx="385763" cy="905230"/>
            </a:xfrm>
          </p:grpSpPr>
          <p:sp>
            <p:nvSpPr>
              <p:cNvPr id="79" name="矩形 78"/>
              <p:cNvSpPr/>
              <p:nvPr/>
            </p:nvSpPr>
            <p:spPr>
              <a:xfrm>
                <a:off x="3982168" y="4512672"/>
                <a:ext cx="385763" cy="377733"/>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0" name="直線單箭頭接點 79"/>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直線單箭頭接點 77"/>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5253775" y="4347018"/>
            <a:ext cx="1949352" cy="461665"/>
          </a:xfrm>
          <a:prstGeom prst="rect">
            <a:avLst/>
          </a:prstGeom>
          <a:noFill/>
        </p:spPr>
        <p:txBody>
          <a:bodyPr wrap="square" rtlCol="0">
            <a:spAutoFit/>
          </a:bodyPr>
          <a:lstStyle/>
          <a:p>
            <a:pPr algn="ctr"/>
            <a:r>
              <a:rPr lang="en-US" altLang="zh-TW" sz="2400" dirty="0"/>
              <a:t>“Neuron”</a:t>
            </a:r>
            <a:endParaRPr lang="zh-TW" altLang="en-US" sz="2400" dirty="0"/>
          </a:p>
        </p:txBody>
      </p:sp>
      <p:sp>
        <p:nvSpPr>
          <p:cNvPr id="9" name="矩形 8"/>
          <p:cNvSpPr/>
          <p:nvPr/>
        </p:nvSpPr>
        <p:spPr>
          <a:xfrm>
            <a:off x="4099301" y="5320217"/>
            <a:ext cx="6176591" cy="830997"/>
          </a:xfrm>
          <a:prstGeom prst="rect">
            <a:avLst/>
          </a:prstGeom>
        </p:spPr>
        <p:txBody>
          <a:bodyPr wrap="square">
            <a:spAutoFit/>
          </a:bodyPr>
          <a:lstStyle/>
          <a:p>
            <a:pPr>
              <a:defRPr/>
            </a:pPr>
            <a:r>
              <a:rPr lang="en-US" altLang="zh-TW" sz="2400" dirty="0"/>
              <a:t>Different connection leads to different network structures</a:t>
            </a:r>
            <a:endParaRPr lang="zh-TW" altLang="en-US" sz="2400" dirty="0"/>
          </a:p>
        </p:txBody>
      </p:sp>
      <p:sp>
        <p:nvSpPr>
          <p:cNvPr id="8" name="矩形 7"/>
          <p:cNvSpPr/>
          <p:nvPr/>
        </p:nvSpPr>
        <p:spPr>
          <a:xfrm>
            <a:off x="5011035" y="2437268"/>
            <a:ext cx="2493685" cy="1929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p:nvSpPr>
        <p:spPr>
          <a:xfrm>
            <a:off x="4099301" y="4836191"/>
            <a:ext cx="2884267" cy="523220"/>
          </a:xfrm>
          <a:prstGeom prst="rect">
            <a:avLst/>
          </a:prstGeom>
        </p:spPr>
        <p:txBody>
          <a:bodyPr wrap="square">
            <a:spAutoFit/>
          </a:bodyPr>
          <a:lstStyle/>
          <a:p>
            <a:pPr>
              <a:defRPr/>
            </a:pPr>
            <a:r>
              <a:rPr lang="en-US" altLang="zh-TW" sz="2800" b="1" i="1" u="sng" dirty="0"/>
              <a:t>Neural Network</a:t>
            </a:r>
            <a:endParaRPr lang="zh-TW" altLang="en-US" sz="2800" b="1" i="1" u="sng" dirty="0"/>
          </a:p>
        </p:txBody>
      </p:sp>
      <mc:AlternateContent xmlns:mc="http://schemas.openxmlformats.org/markup-compatibility/2006" xmlns:a14="http://schemas.microsoft.com/office/drawing/2010/main">
        <mc:Choice Requires="a14">
          <p:sp>
            <p:nvSpPr>
              <p:cNvPr id="10" name="文字方塊 9"/>
              <p:cNvSpPr txBox="1"/>
              <p:nvPr/>
            </p:nvSpPr>
            <p:spPr>
              <a:xfrm>
                <a:off x="1866196" y="6197620"/>
                <a:ext cx="8654351" cy="461665"/>
              </a:xfrm>
              <a:prstGeom prst="rect">
                <a:avLst/>
              </a:prstGeom>
              <a:noFill/>
            </p:spPr>
            <p:txBody>
              <a:bodyPr wrap="square" rtlCol="0">
                <a:spAutoFit/>
              </a:bodyPr>
              <a:lstStyle/>
              <a:p>
                <a:pPr algn="ctr"/>
                <a:r>
                  <a:rPr lang="en-US" altLang="zh-TW" sz="2400" dirty="0"/>
                  <a:t>Network parameter </a:t>
                </a:r>
                <a14:m>
                  <m:oMath xmlns:m="http://schemas.openxmlformats.org/officeDocument/2006/math">
                    <m:r>
                      <a:rPr lang="zh-TW" altLang="en-US" sz="2400" i="1">
                        <a:latin typeface="Cambria Math" panose="02040503050406030204" pitchFamily="18" charset="0"/>
                      </a:rPr>
                      <m:t>𝜃</m:t>
                    </m:r>
                  </m:oMath>
                </a14:m>
                <a:r>
                  <a:rPr lang="en-US" altLang="zh-TW" sz="2400" dirty="0"/>
                  <a:t>:</a:t>
                </a:r>
                <a:r>
                  <a:rPr lang="zh-TW" altLang="en-US" sz="2400" dirty="0"/>
                  <a:t> </a:t>
                </a:r>
                <a:r>
                  <a:rPr lang="en-US" altLang="zh-TW" sz="2400" dirty="0"/>
                  <a:t>all the weights and biases in the “neurons” </a:t>
                </a:r>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1866196" y="6197620"/>
                <a:ext cx="8654351" cy="461665"/>
              </a:xfrm>
              <a:prstGeom prst="rect">
                <a:avLst/>
              </a:prstGeom>
              <a:blipFill>
                <a:blip r:embed="rId16"/>
                <a:stretch>
                  <a:fillRect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197724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8" grpId="0" animBg="1"/>
      <p:bldP spid="8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群組 128"/>
          <p:cNvGrpSpPr/>
          <p:nvPr/>
        </p:nvGrpSpPr>
        <p:grpSpPr>
          <a:xfrm>
            <a:off x="8430116" y="3813979"/>
            <a:ext cx="458287" cy="831947"/>
            <a:chOff x="10102194" y="1939763"/>
            <a:chExt cx="458287" cy="831947"/>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p:cNvGrpSpPr/>
          <p:nvPr/>
        </p:nvGrpSpPr>
        <p:grpSpPr>
          <a:xfrm>
            <a:off x="6200174" y="3786658"/>
            <a:ext cx="458287" cy="831947"/>
            <a:chOff x="10102194" y="1939763"/>
            <a:chExt cx="458287" cy="831947"/>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p:cNvSpPr>
            <a:spLocks noGrp="1"/>
          </p:cNvSpPr>
          <p:nvPr>
            <p:ph type="title"/>
          </p:nvPr>
        </p:nvSpPr>
        <p:spPr/>
        <p:txBody>
          <a:bodyPr/>
          <a:lstStyle/>
          <a:p>
            <a:r>
              <a:rPr lang="en-US" altLang="zh-TW" dirty="0"/>
              <a:t>Fully Connect Feedforward Network</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6" name="矩形 15"/>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群組 2"/>
          <p:cNvGrpSpPr/>
          <p:nvPr/>
        </p:nvGrpSpPr>
        <p:grpSpPr>
          <a:xfrm>
            <a:off x="5139463" y="4585976"/>
            <a:ext cx="5297714" cy="2078894"/>
            <a:chOff x="3615463" y="4585976"/>
            <a:chExt cx="5297714" cy="2078894"/>
          </a:xfrm>
        </p:grpSpPr>
        <p:sp>
          <p:nvSpPr>
            <p:cNvPr id="137" name="圓角矩形圖說文字 136"/>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5943645" y="4731685"/>
              <a:ext cx="2743688" cy="1838325"/>
              <a:chOff x="4096343" y="4657321"/>
              <a:chExt cx="2743688" cy="1838325"/>
            </a:xfrm>
          </p:grpSpPr>
          <p:pic>
            <p:nvPicPr>
              <p:cNvPr id="5" name="圖片 4"/>
              <p:cNvPicPr>
                <a:picLocks noChangeAspect="1"/>
              </p:cNvPicPr>
              <p:nvPr/>
            </p:nvPicPr>
            <p:blipFill>
              <a:blip r:embed="rId4"/>
              <a:stretch>
                <a:fillRect/>
              </a:stretch>
            </p:blipFill>
            <p:spPr>
              <a:xfrm>
                <a:off x="4096343" y="4657321"/>
                <a:ext cx="2571750" cy="1838325"/>
              </a:xfrm>
              <a:prstGeom prst="rect">
                <a:avLst/>
              </a:prstGeom>
            </p:spPr>
          </p:pic>
          <p:graphicFrame>
            <p:nvGraphicFramePr>
              <p:cNvPr id="6" name="Object 12"/>
              <p:cNvGraphicFramePr>
                <a:graphicFrameLocks noChangeAspect="1"/>
              </p:cNvGraphicFramePr>
              <p:nvPr>
                <p:extLst/>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14389" name="方程式" r:id="rId5" imgW="317160" imgH="215640" progId="Equation.3">
                      <p:embed/>
                    </p:oleObj>
                  </mc:Choice>
                  <mc:Fallback>
                    <p:oleObj name="方程式" r:id="rId5" imgW="317160" imgH="215640" progId="Equation.3">
                      <p:embed/>
                      <p:pic>
                        <p:nvPicPr>
                          <p:cNvPr id="6" name="Object 12"/>
                          <p:cNvPicPr>
                            <a:picLocks noChangeAspect="1" noChangeArrowheads="1"/>
                          </p:cNvPicPr>
                          <p:nvPr/>
                        </p:nvPicPr>
                        <p:blipFill>
                          <a:blip r:embed="rId6"/>
                          <a:srcRect/>
                          <a:stretch>
                            <a:fillRect/>
                          </a:stretch>
                        </p:blipFill>
                        <p:spPr bwMode="auto">
                          <a:xfrm>
                            <a:off x="4474734" y="4768231"/>
                            <a:ext cx="717072" cy="489740"/>
                          </a:xfrm>
                          <a:prstGeom prst="rect">
                            <a:avLst/>
                          </a:prstGeom>
                          <a:noFill/>
                          <a:extLst/>
                        </p:spPr>
                      </p:pic>
                    </p:oleObj>
                  </mc:Fallback>
                </mc:AlternateContent>
              </a:graphicData>
            </a:graphic>
          </p:graphicFrame>
          <p:graphicFrame>
            <p:nvGraphicFramePr>
              <p:cNvPr id="7" name="Object 12"/>
              <p:cNvGraphicFramePr>
                <a:graphicFrameLocks noChangeAspect="1"/>
              </p:cNvGraphicFramePr>
              <p:nvPr>
                <p:extLst/>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14390" name="方程式" r:id="rId7" imgW="126720" imgH="126720" progId="Equation.3">
                      <p:embed/>
                    </p:oleObj>
                  </mc:Choice>
                  <mc:Fallback>
                    <p:oleObj name="方程式" r:id="rId7" imgW="126720" imgH="126720" progId="Equation.3">
                      <p:embed/>
                      <p:pic>
                        <p:nvPicPr>
                          <p:cNvPr id="7" name="Object 12"/>
                          <p:cNvPicPr>
                            <a:picLocks noChangeAspect="1" noChangeArrowheads="1"/>
                          </p:cNvPicPr>
                          <p:nvPr/>
                        </p:nvPicPr>
                        <p:blipFill>
                          <a:blip r:embed="rId8"/>
                          <a:srcRect/>
                          <a:stretch>
                            <a:fillRect/>
                          </a:stretch>
                        </p:blipFill>
                        <p:spPr bwMode="auto">
                          <a:xfrm>
                            <a:off x="6512897" y="6101982"/>
                            <a:ext cx="327134" cy="325661"/>
                          </a:xfrm>
                          <a:prstGeom prst="rect">
                            <a:avLst/>
                          </a:prstGeom>
                          <a:noFill/>
                          <a:extLst/>
                        </p:spPr>
                      </p:pic>
                    </p:oleObj>
                  </mc:Fallback>
                </mc:AlternateContent>
              </a:graphicData>
            </a:graphic>
          </p:graphicFrame>
        </p:grpSp>
        <p:graphicFrame>
          <p:nvGraphicFramePr>
            <p:cNvPr id="79" name="Object 12"/>
            <p:cNvGraphicFramePr>
              <a:graphicFrameLocks noChangeAspect="1"/>
            </p:cNvGraphicFramePr>
            <p:nvPr>
              <p:extLst/>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14391" name="方程式" r:id="rId9" imgW="863280" imgH="393480" progId="Equation.3">
                    <p:embed/>
                  </p:oleObj>
                </mc:Choice>
                <mc:Fallback>
                  <p:oleObj name="方程式" r:id="rId9" imgW="863280" imgH="393480" progId="Equation.3">
                    <p:embed/>
                    <p:pic>
                      <p:nvPicPr>
                        <p:cNvPr id="79" name="Object 12"/>
                        <p:cNvPicPr>
                          <a:picLocks noChangeAspect="1" noChangeArrowheads="1"/>
                        </p:cNvPicPr>
                        <p:nvPr/>
                      </p:nvPicPr>
                      <p:blipFill>
                        <a:blip r:embed="rId10"/>
                        <a:srcRect/>
                        <a:stretch>
                          <a:fillRect/>
                        </a:stretch>
                      </p:blipFill>
                      <p:spPr bwMode="auto">
                        <a:xfrm>
                          <a:off x="3800520" y="5368768"/>
                          <a:ext cx="2143125" cy="973138"/>
                        </a:xfrm>
                        <a:prstGeom prst="rect">
                          <a:avLst/>
                        </a:prstGeom>
                        <a:noFill/>
                        <a:extLst/>
                      </p:spPr>
                    </p:pic>
                  </p:oleObj>
                </mc:Fallback>
              </mc:AlternateContent>
            </a:graphicData>
          </a:graphic>
        </p:graphicFrame>
        <p:sp>
          <p:nvSpPr>
            <p:cNvPr id="103" name="文字方塊 102"/>
            <p:cNvSpPr txBox="1"/>
            <p:nvPr/>
          </p:nvSpPr>
          <p:spPr>
            <a:xfrm>
              <a:off x="3800520" y="4795570"/>
              <a:ext cx="2463800" cy="461665"/>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文字方塊 110"/>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2" name="文字方塊 111"/>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3995152" y="26576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4222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4017999" y="2644732"/>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4004677" y="420698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4231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021285" y="4200529"/>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grpSp>
        <p:nvGrpSpPr>
          <p:cNvPr id="97" name="群組 96"/>
          <p:cNvGrpSpPr/>
          <p:nvPr/>
        </p:nvGrpSpPr>
        <p:grpSpPr>
          <a:xfrm>
            <a:off x="6197796" y="2262335"/>
            <a:ext cx="458287" cy="831947"/>
            <a:chOff x="10102194" y="1939763"/>
            <a:chExt cx="458287" cy="831947"/>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p:cNvGrpSpPr/>
          <p:nvPr/>
        </p:nvGrpSpPr>
        <p:grpSpPr>
          <a:xfrm>
            <a:off x="8376036" y="2257143"/>
            <a:ext cx="458287" cy="831947"/>
            <a:chOff x="10102194" y="1939763"/>
            <a:chExt cx="458287" cy="831947"/>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2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P spid="115" grpId="0"/>
      <p:bldP spid="116" grpId="0"/>
      <p:bldP spid="120" grpId="0"/>
      <p:bldP spid="134" grpId="0"/>
      <p:bldP spid="135" grpId="0"/>
      <p:bldP spid="136" grpId="0"/>
      <p:bldP spid="138" grpId="0" animBg="1"/>
      <p:bldP spid="1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Fully Connect Feedforward Network</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23" name="群組 122"/>
          <p:cNvGrpSpPr/>
          <p:nvPr/>
        </p:nvGrpSpPr>
        <p:grpSpPr>
          <a:xfrm>
            <a:off x="3995152" y="2274450"/>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4004677" y="3823789"/>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5" name="文字方塊 134"/>
          <p:cNvSpPr txBox="1"/>
          <p:nvPr/>
        </p:nvSpPr>
        <p:spPr>
          <a:xfrm>
            <a:off x="3934434" y="1640960"/>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3820396" y="3244827"/>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4633050" y="160202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4655369" y="320755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40" name="文字方塊 139"/>
          <p:cNvSpPr txBox="1"/>
          <p:nvPr/>
        </p:nvSpPr>
        <p:spPr>
          <a:xfrm>
            <a:off x="5477237" y="1672424"/>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5644329" y="226074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5342033" y="377787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5494312" y="3207559"/>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7650016" y="1673341"/>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7817108" y="2261658"/>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7514812" y="3778788"/>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7667091" y="320847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6776837" y="166543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151" name="文字方塊 150"/>
          <p:cNvSpPr txBox="1"/>
          <p:nvPr/>
        </p:nvSpPr>
        <p:spPr>
          <a:xfrm>
            <a:off x="6799156" y="327097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154" name="文字方塊 153"/>
          <p:cNvSpPr txBox="1"/>
          <p:nvPr/>
        </p:nvSpPr>
        <p:spPr>
          <a:xfrm>
            <a:off x="9029772" y="162620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155" name="文字方塊 154"/>
          <p:cNvSpPr txBox="1"/>
          <p:nvPr/>
        </p:nvSpPr>
        <p:spPr>
          <a:xfrm>
            <a:off x="9052091" y="3231731"/>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97" name="群組 96"/>
          <p:cNvGrpSpPr/>
          <p:nvPr/>
        </p:nvGrpSpPr>
        <p:grpSpPr>
          <a:xfrm>
            <a:off x="6197796" y="2262335"/>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05" name="群組 104"/>
          <p:cNvGrpSpPr/>
          <p:nvPr/>
        </p:nvGrpSpPr>
        <p:grpSpPr>
          <a:xfrm>
            <a:off x="6200174" y="3786658"/>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25" name="群組 124"/>
          <p:cNvGrpSpPr/>
          <p:nvPr/>
        </p:nvGrpSpPr>
        <p:grpSpPr>
          <a:xfrm>
            <a:off x="8376036" y="2257143"/>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29" name="群組 128"/>
          <p:cNvGrpSpPr/>
          <p:nvPr/>
        </p:nvGrpSpPr>
        <p:grpSpPr>
          <a:xfrm>
            <a:off x="8430116" y="3813979"/>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21" name="矩形 120"/>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7" name="矩形 136"/>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3" name="文字方塊 152"/>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Tree>
    <p:extLst>
      <p:ext uri="{BB962C8B-B14F-4D97-AF65-F5344CB8AC3E}">
        <p14:creationId xmlns:p14="http://schemas.microsoft.com/office/powerpoint/2010/main" val="359671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4" grpId="0" animBg="1"/>
      <p:bldP spid="1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Fully Connect Feedforward Network</a:t>
            </a:r>
            <a:endParaRPr lang="zh-TW" altLang="en-US" dirty="0"/>
          </a:p>
        </p:txBody>
      </p:sp>
      <p:cxnSp>
        <p:nvCxnSpPr>
          <p:cNvPr id="13" name="直線單箭頭接點 12"/>
          <p:cNvCxnSpPr/>
          <p:nvPr/>
        </p:nvCxnSpPr>
        <p:spPr>
          <a:xfrm>
            <a:off x="9145462"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9145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4249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4237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6452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6471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8606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8647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2632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4851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7051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4304137" y="35699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4285527" y="198048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6514449" y="199166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6530793" y="351499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8663390" y="1930244"/>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8710477" y="35484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3231829" y="1693280"/>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3398921" y="2281597"/>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3096625" y="3798727"/>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3248904" y="322841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3995152" y="26576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4222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4011760" y="265119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4004677" y="420698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4231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4021285" y="4200529"/>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8" name="文字方塊 137"/>
          <p:cNvSpPr txBox="1"/>
          <p:nvPr/>
        </p:nvSpPr>
        <p:spPr>
          <a:xfrm>
            <a:off x="4633050" y="160202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0.73</a:t>
            </a:r>
            <a:endParaRPr lang="zh-TW" altLang="en-US" sz="2400" dirty="0">
              <a:solidFill>
                <a:srgbClr val="0000FF"/>
              </a:solidFill>
            </a:endParaRPr>
          </a:p>
        </p:txBody>
      </p:sp>
      <p:sp>
        <p:nvSpPr>
          <p:cNvPr id="139" name="文字方塊 138"/>
          <p:cNvSpPr txBox="1"/>
          <p:nvPr/>
        </p:nvSpPr>
        <p:spPr>
          <a:xfrm>
            <a:off x="4599361" y="320755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a:t>
            </a:r>
            <a:endParaRPr lang="zh-TW" altLang="en-US" sz="2400" dirty="0">
              <a:solidFill>
                <a:srgbClr val="0000FF"/>
              </a:solidFill>
            </a:endParaRPr>
          </a:p>
        </p:txBody>
      </p:sp>
      <p:sp>
        <p:nvSpPr>
          <p:cNvPr id="140" name="文字方塊 139"/>
          <p:cNvSpPr txBox="1"/>
          <p:nvPr/>
        </p:nvSpPr>
        <p:spPr>
          <a:xfrm>
            <a:off x="5477237" y="1672424"/>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5644329" y="226074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5342033" y="377787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5494312" y="3207559"/>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7650016" y="1673341"/>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7817108" y="2261658"/>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7514812" y="3778788"/>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7667091" y="320847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6739605" y="155651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0.72</a:t>
            </a:r>
            <a:endParaRPr lang="zh-TW" altLang="en-US" sz="2400" dirty="0">
              <a:solidFill>
                <a:srgbClr val="0000FF"/>
              </a:solidFill>
            </a:endParaRPr>
          </a:p>
        </p:txBody>
      </p:sp>
      <p:sp>
        <p:nvSpPr>
          <p:cNvPr id="151" name="文字方塊 150"/>
          <p:cNvSpPr txBox="1"/>
          <p:nvPr/>
        </p:nvSpPr>
        <p:spPr>
          <a:xfrm>
            <a:off x="6799156" y="327097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54" name="文字方塊 153"/>
          <p:cNvSpPr txBox="1"/>
          <p:nvPr/>
        </p:nvSpPr>
        <p:spPr>
          <a:xfrm>
            <a:off x="9064144" y="157462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0.51</a:t>
            </a:r>
            <a:endParaRPr lang="zh-TW" altLang="en-US" sz="2400" dirty="0">
              <a:solidFill>
                <a:srgbClr val="0000FF"/>
              </a:solidFill>
            </a:endParaRPr>
          </a:p>
        </p:txBody>
      </p:sp>
      <p:sp>
        <p:nvSpPr>
          <p:cNvPr id="155" name="文字方塊 154"/>
          <p:cNvSpPr txBox="1"/>
          <p:nvPr/>
        </p:nvSpPr>
        <p:spPr>
          <a:xfrm>
            <a:off x="9145461" y="3228415"/>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0.85</a:t>
            </a:r>
            <a:endParaRPr lang="zh-TW" altLang="en-US" sz="2400" dirty="0">
              <a:solidFill>
                <a:srgbClr val="0000FF"/>
              </a:solidFill>
            </a:endParaRPr>
          </a:p>
        </p:txBody>
      </p:sp>
      <p:sp>
        <p:nvSpPr>
          <p:cNvPr id="98" name="矩形 97"/>
          <p:cNvSpPr/>
          <p:nvPr/>
        </p:nvSpPr>
        <p:spPr>
          <a:xfrm>
            <a:off x="6197796" y="2645535"/>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6424697" y="2262334"/>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6214404" y="2639075"/>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18" name="矩形 117"/>
          <p:cNvSpPr/>
          <p:nvPr/>
        </p:nvSpPr>
        <p:spPr>
          <a:xfrm>
            <a:off x="6200174" y="416985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6427075" y="378665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6216782" y="416339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26" name="矩形 125"/>
          <p:cNvSpPr/>
          <p:nvPr/>
        </p:nvSpPr>
        <p:spPr>
          <a:xfrm>
            <a:off x="8376036" y="264034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8602937" y="2257142"/>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8392644" y="2633883"/>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30" name="矩形 129"/>
          <p:cNvSpPr/>
          <p:nvPr/>
        </p:nvSpPr>
        <p:spPr>
          <a:xfrm>
            <a:off x="8430116" y="419717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8657017" y="381397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8446724" y="4190719"/>
            <a:ext cx="441679" cy="461665"/>
          </a:xfrm>
          <a:prstGeom prst="rect">
            <a:avLst/>
          </a:prstGeom>
          <a:noFill/>
        </p:spPr>
        <p:txBody>
          <a:bodyPr wrap="square" rtlCol="0">
            <a:spAutoFit/>
          </a:bodyPr>
          <a:lstStyle/>
          <a:p>
            <a:pPr algn="ctr"/>
            <a:r>
              <a:rPr lang="en-US" altLang="zh-TW" sz="2400" dirty="0"/>
              <a:t>2</a:t>
            </a:r>
            <a:endParaRPr lang="zh-TW" altLang="en-US" sz="2400" dirty="0"/>
          </a:p>
        </p:txBody>
      </p:sp>
      <mc:AlternateContent xmlns:mc="http://schemas.openxmlformats.org/markup-compatibility/2006" xmlns:a14="http://schemas.microsoft.com/office/drawing/2010/main">
        <mc:Choice Requires="a14">
          <p:sp>
            <p:nvSpPr>
              <p:cNvPr id="103" name="文字方塊 102"/>
              <p:cNvSpPr txBox="1"/>
              <p:nvPr/>
            </p:nvSpPr>
            <p:spPr>
              <a:xfrm>
                <a:off x="8125613" y="4767195"/>
                <a:ext cx="2192908" cy="623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a:rPr lang="en-US" altLang="zh-TW" sz="2400" i="1">
                                        <a:latin typeface="Cambria Math" panose="02040503050406030204" pitchFamily="18" charset="0"/>
                                      </a:rPr>
                                      <m:t>0</m:t>
                                    </m:r>
                                  </m:e>
                                </m:mr>
                                <m:mr>
                                  <m:e>
                                    <m:r>
                                      <a:rPr lang="en-US" altLang="zh-TW" sz="2400" i="1">
                                        <a:latin typeface="Cambria Math" panose="02040503050406030204" pitchFamily="18" charset="0"/>
                                      </a:rPr>
                                      <m:t>0</m:t>
                                    </m:r>
                                  </m:e>
                                </m:mr>
                              </m:m>
                            </m:e>
                          </m:d>
                        </m:e>
                      </m:d>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i="1">
                                    <a:latin typeface="Cambria Math" panose="02040503050406030204" pitchFamily="18" charset="0"/>
                                  </a:rPr>
                                  <m:t>0</m:t>
                                </m:r>
                                <m:r>
                                  <a:rPr lang="en-US" altLang="zh-TW" sz="2400" i="1">
                                    <a:latin typeface="Cambria Math" panose="02040503050406030204" pitchFamily="18" charset="0"/>
                                  </a:rPr>
                                  <m:t>.51</m:t>
                                </m:r>
                              </m:e>
                            </m:mr>
                            <m:mr>
                              <m:e>
                                <m:r>
                                  <a:rPr lang="en-US" altLang="zh-TW" sz="2400" i="1">
                                    <a:latin typeface="Cambria Math" panose="02040503050406030204" pitchFamily="18" charset="0"/>
                                  </a:rPr>
                                  <m:t>0.85</m:t>
                                </m:r>
                              </m:e>
                            </m:mr>
                          </m:m>
                        </m:e>
                      </m:d>
                    </m:oMath>
                  </m:oMathPara>
                </a14:m>
                <a:endParaRPr lang="zh-TW" altLang="en-US" sz="2400" dirty="0"/>
              </a:p>
            </p:txBody>
          </p:sp>
        </mc:Choice>
        <mc:Fallback xmlns="">
          <p:sp>
            <p:nvSpPr>
              <p:cNvPr id="103" name="文字方塊 102"/>
              <p:cNvSpPr txBox="1">
                <a:spLocks noRot="1" noChangeAspect="1" noMove="1" noResize="1" noEditPoints="1" noAdjustHandles="1" noChangeArrowheads="1" noChangeShapeType="1" noTextEdit="1"/>
              </p:cNvSpPr>
              <p:nvPr/>
            </p:nvSpPr>
            <p:spPr>
              <a:xfrm>
                <a:off x="8125613" y="4767195"/>
                <a:ext cx="2192908" cy="62331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5554675" y="4774697"/>
                <a:ext cx="2422137"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i="1">
                                        <a:latin typeface="Cambria Math" panose="02040503050406030204" pitchFamily="18" charset="0"/>
                                      </a:rPr>
                                      <m:t>1</m:t>
                                    </m:r>
                                  </m:e>
                                </m:mr>
                                <m:mr>
                                  <m:e>
                                    <m:r>
                                      <a:rPr lang="en-US" altLang="zh-TW" sz="2400" i="1">
                                        <a:latin typeface="Cambria Math" panose="02040503050406030204" pitchFamily="18" charset="0"/>
                                      </a:rPr>
                                      <m:t>−1</m:t>
                                    </m:r>
                                  </m:e>
                                </m:mr>
                              </m:m>
                            </m:e>
                          </m:d>
                        </m:e>
                      </m:d>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i="1">
                                    <a:latin typeface="Cambria Math" panose="02040503050406030204" pitchFamily="18" charset="0"/>
                                  </a:rPr>
                                  <m:t>0</m:t>
                                </m:r>
                                <m:r>
                                  <a:rPr lang="en-US" altLang="zh-TW" sz="2400" i="1">
                                    <a:latin typeface="Cambria Math" panose="02040503050406030204" pitchFamily="18" charset="0"/>
                                  </a:rPr>
                                  <m:t>.62</m:t>
                                </m:r>
                              </m:e>
                            </m:mr>
                            <m:mr>
                              <m:e>
                                <m:r>
                                  <a:rPr lang="en-US" altLang="zh-TW" sz="2400" i="1">
                                    <a:latin typeface="Cambria Math" panose="02040503050406030204" pitchFamily="18" charset="0"/>
                                  </a:rPr>
                                  <m:t>0.83</m:t>
                                </m:r>
                              </m:e>
                            </m:mr>
                          </m:m>
                        </m:e>
                      </m:d>
                    </m:oMath>
                  </m:oMathPara>
                </a14:m>
                <a:endParaRPr lang="zh-TW" altLang="en-US" sz="24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5554675" y="4774697"/>
                <a:ext cx="2422137" cy="615810"/>
              </a:xfrm>
              <a:prstGeom prst="rect">
                <a:avLst/>
              </a:prstGeom>
              <a:blipFill>
                <a:blip r:embed="rId4"/>
                <a:stretch>
                  <a:fillRect/>
                </a:stretch>
              </a:blipFill>
            </p:spPr>
            <p:txBody>
              <a:bodyPr/>
              <a:lstStyle/>
              <a:p>
                <a:r>
                  <a:rPr lang="en-US">
                    <a:noFill/>
                  </a:rPr>
                  <a:t> </a:t>
                </a:r>
              </a:p>
            </p:txBody>
          </p:sp>
        </mc:Fallback>
      </mc:AlternateContent>
      <p:sp>
        <p:nvSpPr>
          <p:cNvPr id="135" name="矩形 134"/>
          <p:cNvSpPr/>
          <p:nvPr/>
        </p:nvSpPr>
        <p:spPr>
          <a:xfrm>
            <a:off x="2272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6" name="矩形 135"/>
          <p:cNvSpPr/>
          <p:nvPr/>
        </p:nvSpPr>
        <p:spPr>
          <a:xfrm>
            <a:off x="2241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2284961" y="1978209"/>
            <a:ext cx="342900"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153" name="文字方塊 152"/>
          <p:cNvSpPr txBox="1"/>
          <p:nvPr/>
        </p:nvSpPr>
        <p:spPr>
          <a:xfrm>
            <a:off x="2179178" y="3577640"/>
            <a:ext cx="488741"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3" name="文字方塊 2"/>
          <p:cNvSpPr txBox="1"/>
          <p:nvPr/>
        </p:nvSpPr>
        <p:spPr>
          <a:xfrm>
            <a:off x="1906589" y="4688443"/>
            <a:ext cx="3599091" cy="461665"/>
          </a:xfrm>
          <a:prstGeom prst="rect">
            <a:avLst/>
          </a:prstGeom>
          <a:noFill/>
        </p:spPr>
        <p:txBody>
          <a:bodyPr wrap="square" rtlCol="0">
            <a:spAutoFit/>
          </a:bodyPr>
          <a:lstStyle/>
          <a:p>
            <a:r>
              <a:rPr lang="en-US" altLang="zh-TW" sz="2400" dirty="0"/>
              <a:t>This is a function.</a:t>
            </a:r>
            <a:endParaRPr lang="zh-TW" altLang="en-US" sz="2400" dirty="0"/>
          </a:p>
        </p:txBody>
      </p:sp>
      <p:sp>
        <p:nvSpPr>
          <p:cNvPr id="101" name="文字方塊 100"/>
          <p:cNvSpPr txBox="1"/>
          <p:nvPr/>
        </p:nvSpPr>
        <p:spPr>
          <a:xfrm>
            <a:off x="1895221" y="5073774"/>
            <a:ext cx="3599091" cy="461665"/>
          </a:xfrm>
          <a:prstGeom prst="rect">
            <a:avLst/>
          </a:prstGeom>
          <a:noFill/>
        </p:spPr>
        <p:txBody>
          <a:bodyPr wrap="square" rtlCol="0">
            <a:spAutoFit/>
          </a:bodyPr>
          <a:lstStyle/>
          <a:p>
            <a:r>
              <a:rPr lang="en-US" altLang="zh-TW" sz="2400" dirty="0"/>
              <a:t>Input vector, output vector</a:t>
            </a:r>
            <a:endParaRPr lang="zh-TW" altLang="en-US" sz="2400" dirty="0"/>
          </a:p>
        </p:txBody>
      </p:sp>
      <p:sp>
        <p:nvSpPr>
          <p:cNvPr id="111" name="文字方塊 110"/>
          <p:cNvSpPr txBox="1"/>
          <p:nvPr/>
        </p:nvSpPr>
        <p:spPr>
          <a:xfrm>
            <a:off x="2667312" y="5844805"/>
            <a:ext cx="710528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Given network structure, define </a:t>
            </a:r>
            <a:r>
              <a:rPr lang="en-US" altLang="zh-TW" sz="2800" b="1" i="1" u="sng" dirty="0"/>
              <a:t>a function set</a:t>
            </a:r>
            <a:endParaRPr lang="zh-TW" altLang="en-US" sz="2800" b="1" i="1" u="sng" dirty="0"/>
          </a:p>
        </p:txBody>
      </p:sp>
      <p:sp>
        <p:nvSpPr>
          <p:cNvPr id="5" name="弧形箭號 (下彎) 4"/>
          <p:cNvSpPr/>
          <p:nvPr/>
        </p:nvSpPr>
        <p:spPr>
          <a:xfrm rot="18733527">
            <a:off x="1892673" y="3682291"/>
            <a:ext cx="1395203" cy="7010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307768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13"/>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1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44"/>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45"/>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47"/>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142"/>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143"/>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141"/>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40"/>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120"/>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34"/>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02"/>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124"/>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28"/>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14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5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3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16" grpId="0"/>
      <p:bldP spid="120" grpId="0"/>
      <p:bldP spid="134" grpId="0"/>
      <p:bldP spid="138" grpId="0" animBg="1"/>
      <p:bldP spid="138" grpId="1" animBg="1"/>
      <p:bldP spid="139" grpId="0" animBg="1"/>
      <p:bldP spid="139" grpId="1" animBg="1"/>
      <p:bldP spid="140" grpId="0"/>
      <p:bldP spid="141" grpId="0"/>
      <p:bldP spid="142" grpId="0"/>
      <p:bldP spid="143" grpId="0"/>
      <p:bldP spid="144" grpId="0"/>
      <p:bldP spid="145" grpId="0"/>
      <p:bldP spid="146" grpId="0"/>
      <p:bldP spid="147" grpId="0"/>
      <p:bldP spid="150" grpId="0" animBg="1"/>
      <p:bldP spid="150" grpId="1" animBg="1"/>
      <p:bldP spid="151" grpId="0" animBg="1"/>
      <p:bldP spid="151" grpId="1" animBg="1"/>
      <p:bldP spid="154" grpId="0" animBg="1"/>
      <p:bldP spid="154" grpId="1" animBg="1"/>
      <p:bldP spid="155" grpId="0" animBg="1"/>
      <p:bldP spid="155" grpId="1" animBg="1"/>
      <p:bldP spid="102" grpId="0"/>
      <p:bldP spid="124" grpId="0"/>
      <p:bldP spid="128" grpId="0"/>
      <p:bldP spid="149" grpId="0"/>
      <p:bldP spid="103" grpId="0"/>
      <p:bldP spid="121" grpId="0"/>
      <p:bldP spid="152" grpId="0"/>
      <p:bldP spid="152" grpId="1"/>
      <p:bldP spid="153" grpId="0"/>
      <p:bldP spid="153" grpId="1"/>
      <p:bldP spid="3" grpId="0"/>
      <p:bldP spid="101" grpId="0"/>
      <p:bldP spid="111"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7432611" y="5377570"/>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4479356" y="5725150"/>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5440276" y="407787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2916903" y="280558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2716190" y="5382549"/>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lang="en-US" altLang="zh-TW" dirty="0"/>
              <a:t>Fully Connect Feedforward Network</a:t>
            </a:r>
            <a:endParaRPr lang="zh-TW" altLang="en-US" dirty="0"/>
          </a:p>
        </p:txBody>
      </p:sp>
      <p:sp>
        <p:nvSpPr>
          <p:cNvPr id="7" name="文字方塊 6"/>
          <p:cNvSpPr txBox="1"/>
          <p:nvPr/>
        </p:nvSpPr>
        <p:spPr>
          <a:xfrm>
            <a:off x="2589416" y="2323800"/>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8733458" y="2323800"/>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8029177" y="382636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8138492" y="507225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8005292" y="304755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985290" y="35232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2991108" y="295294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3003807" y="2857697"/>
          <a:ext cx="325438" cy="461962"/>
        </p:xfrm>
        <a:graphic>
          <a:graphicData uri="http://schemas.openxmlformats.org/presentationml/2006/ole">
            <mc:AlternateContent xmlns:mc="http://schemas.openxmlformats.org/markup-compatibility/2006">
              <mc:Choice xmlns:v="urn:schemas-microsoft-com:vml" Requires="v">
                <p:oleObj spid="_x0000_s15413" name="方程式" r:id="rId4" imgW="152280" imgH="215640" progId="Equation.3">
                  <p:embed/>
                </p:oleObj>
              </mc:Choice>
              <mc:Fallback>
                <p:oleObj name="方程式" r:id="rId4" imgW="152280" imgH="215640" progId="Equation.3">
                  <p:embed/>
                  <p:pic>
                    <p:nvPicPr>
                      <p:cNvPr id="16" name="Object 12"/>
                      <p:cNvPicPr>
                        <a:picLocks noChangeAspect="1" noChangeArrowheads="1"/>
                      </p:cNvPicPr>
                      <p:nvPr/>
                    </p:nvPicPr>
                    <p:blipFill>
                      <a:blip r:embed="rId5"/>
                      <a:srcRect/>
                      <a:stretch>
                        <a:fillRect/>
                      </a:stretch>
                    </p:blipFill>
                    <p:spPr bwMode="auto">
                      <a:xfrm>
                        <a:off x="3003807" y="285769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3009104" y="3440427"/>
          <a:ext cx="352425" cy="461963"/>
        </p:xfrm>
        <a:graphic>
          <a:graphicData uri="http://schemas.openxmlformats.org/presentationml/2006/ole">
            <mc:AlternateContent xmlns:mc="http://schemas.openxmlformats.org/markup-compatibility/2006">
              <mc:Choice xmlns:v="urn:schemas-microsoft-com:vml" Requires="v">
                <p:oleObj spid="_x0000_s15414" name="方程式" r:id="rId6" imgW="164880" imgH="215640" progId="Equation.3">
                  <p:embed/>
                </p:oleObj>
              </mc:Choice>
              <mc:Fallback>
                <p:oleObj name="方程式" r:id="rId6" imgW="164880" imgH="215640" progId="Equation.3">
                  <p:embed/>
                  <p:pic>
                    <p:nvPicPr>
                      <p:cNvPr id="17" name="Object 12"/>
                      <p:cNvPicPr>
                        <a:picLocks noChangeAspect="1" noChangeArrowheads="1"/>
                      </p:cNvPicPr>
                      <p:nvPr/>
                    </p:nvPicPr>
                    <p:blipFill>
                      <a:blip r:embed="rId7"/>
                      <a:srcRect/>
                      <a:stretch>
                        <a:fillRect/>
                      </a:stretch>
                    </p:blipFill>
                    <p:spPr bwMode="auto">
                      <a:xfrm>
                        <a:off x="3009104" y="344042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3927577" y="2323800"/>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2994815" y="492103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2991699" y="4824779"/>
          <a:ext cx="407988" cy="488950"/>
        </p:xfrm>
        <a:graphic>
          <a:graphicData uri="http://schemas.openxmlformats.org/presentationml/2006/ole">
            <mc:AlternateContent xmlns:mc="http://schemas.openxmlformats.org/markup-compatibility/2006">
              <mc:Choice xmlns:v="urn:schemas-microsoft-com:vml" Requires="v">
                <p:oleObj spid="_x0000_s15415" name="方程式" r:id="rId8" imgW="190440" imgH="228600" progId="Equation.3">
                  <p:embed/>
                </p:oleObj>
              </mc:Choice>
              <mc:Fallback>
                <p:oleObj name="方程式" r:id="rId8" imgW="190440" imgH="228600" progId="Equation.3">
                  <p:embed/>
                  <p:pic>
                    <p:nvPicPr>
                      <p:cNvPr id="23" name="Object 12"/>
                      <p:cNvPicPr>
                        <a:picLocks noChangeAspect="1" noChangeArrowheads="1"/>
                      </p:cNvPicPr>
                      <p:nvPr/>
                    </p:nvPicPr>
                    <p:blipFill>
                      <a:blip r:embed="rId9"/>
                      <a:srcRect/>
                      <a:stretch>
                        <a:fillRect/>
                      </a:stretch>
                    </p:blipFill>
                    <p:spPr bwMode="auto">
                      <a:xfrm>
                        <a:off x="2991699" y="482477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2870748" y="420597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5252475" y="232379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7463821" y="2323800"/>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6195564" y="2744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6202513" y="350591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6231529" y="472125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4761983" y="3061276"/>
            <a:ext cx="753037" cy="2028469"/>
            <a:chOff x="3166542" y="2508205"/>
            <a:chExt cx="753037" cy="2028469"/>
          </a:xfrm>
        </p:grpSpPr>
        <p:cxnSp>
          <p:nvCxnSpPr>
            <p:cNvPr id="36" name="直線單箭頭接點 35"/>
            <p:cNvCxnSpPr>
              <a:stCxn id="18" idx="6"/>
              <a:endCxn id="25"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3337715" y="3076024"/>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3334009" y="312439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3334008" y="312439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3361529" y="307602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3328191" y="3694727"/>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3328190" y="3694727"/>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3399687" y="3076024"/>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3373319" y="385459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3373318" y="506919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8997855" y="42265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54"/>
          <p:cNvSpPr txBox="1"/>
          <p:nvPr/>
        </p:nvSpPr>
        <p:spPr>
          <a:xfrm>
            <a:off x="9066948" y="2707699"/>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55"/>
          <p:cNvSpPr txBox="1"/>
          <p:nvPr/>
        </p:nvSpPr>
        <p:spPr>
          <a:xfrm>
            <a:off x="9055665" y="3505919"/>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56"/>
          <p:cNvSpPr txBox="1"/>
          <p:nvPr/>
        </p:nvSpPr>
        <p:spPr>
          <a:xfrm>
            <a:off x="9055665" y="4772151"/>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82" name="群組 81"/>
          <p:cNvGrpSpPr/>
          <p:nvPr/>
        </p:nvGrpSpPr>
        <p:grpSpPr>
          <a:xfrm>
            <a:off x="6952535" y="3068885"/>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6580192" y="1718915"/>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neuron</a:t>
            </a:r>
            <a:endParaRPr lang="zh-TW" altLang="en-US" sz="2400" dirty="0"/>
          </a:p>
        </p:txBody>
      </p:sp>
      <p:cxnSp>
        <p:nvCxnSpPr>
          <p:cNvPr id="10" name="直線單箭頭接點 9"/>
          <p:cNvCxnSpPr>
            <a:endCxn id="3" idx="2"/>
          </p:cNvCxnSpPr>
          <p:nvPr/>
        </p:nvCxnSpPr>
        <p:spPr>
          <a:xfrm flipV="1">
            <a:off x="5755064" y="2180579"/>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54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15212</TotalTime>
  <Words>2530</Words>
  <Application>Microsoft Office PowerPoint</Application>
  <PresentationFormat>Widescreen</PresentationFormat>
  <Paragraphs>729</Paragraphs>
  <Slides>44</Slides>
  <Notes>30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7" baseType="lpstr">
      <vt:lpstr>Malgun Gothic</vt:lpstr>
      <vt:lpstr>Arial</vt:lpstr>
      <vt:lpstr>Arial</vt:lpstr>
      <vt:lpstr>Calibri</vt:lpstr>
      <vt:lpstr>Calibri Light</vt:lpstr>
      <vt:lpstr>Cambria Math</vt:lpstr>
      <vt:lpstr>Helvetica Neue</vt:lpstr>
      <vt:lpstr>新細明體</vt:lpstr>
      <vt:lpstr>sohne</vt:lpstr>
      <vt:lpstr>source-serif-pro</vt:lpstr>
      <vt:lpstr>Wingdings</vt:lpstr>
      <vt:lpstr>Office Theme</vt:lpstr>
      <vt:lpstr>方程式</vt:lpstr>
      <vt:lpstr>PowerPoint Presentation</vt:lpstr>
      <vt:lpstr>Deep learning  attracts lots of attention.</vt:lpstr>
      <vt:lpstr>PowerPoint Presentation</vt:lpstr>
      <vt:lpstr>Three Steps for Deep Learning</vt:lpstr>
      <vt:lpstr>Neural Network </vt:lpstr>
      <vt:lpstr>Fully Connect Feedforward Network</vt:lpstr>
      <vt:lpstr>Fully Connect Feedforward Network</vt:lpstr>
      <vt:lpstr>Fully Connect Feedforward Network</vt:lpstr>
      <vt:lpstr>Fully Connect Feedforward Network</vt:lpstr>
      <vt:lpstr>PowerPoint Presentation</vt:lpstr>
      <vt:lpstr>PowerPoint Presentation</vt:lpstr>
      <vt:lpstr>Matrix Operation</vt:lpstr>
      <vt:lpstr>Neural Network </vt:lpstr>
      <vt:lpstr>Neural Network </vt:lpstr>
      <vt:lpstr>Output Layer  as Multi-Class Classifier</vt:lpstr>
      <vt:lpstr>Example Application</vt:lpstr>
      <vt:lpstr>Example Application</vt:lpstr>
      <vt:lpstr>Example Application</vt:lpstr>
      <vt:lpstr>FAQ</vt:lpstr>
      <vt:lpstr>Three Steps for Deep Learning</vt:lpstr>
      <vt:lpstr>Loss for an Example</vt:lpstr>
      <vt:lpstr>Total Loss</vt:lpstr>
      <vt:lpstr>Three Steps for Deep Learning</vt:lpstr>
      <vt:lpstr>Gradient Descent</vt:lpstr>
      <vt:lpstr>Gradient Descent</vt:lpstr>
      <vt:lpstr>Gradient Descent</vt:lpstr>
      <vt:lpstr>Backpropagation</vt:lpstr>
      <vt:lpstr>Three Steps for Deep Learning</vt:lpstr>
      <vt:lpstr>Ex:1</vt:lpstr>
      <vt:lpstr>PowerPoint Presentation</vt:lpstr>
      <vt:lpstr>PowerPoint Presentation</vt:lpstr>
      <vt:lpstr>CNN</vt:lpstr>
      <vt:lpstr>PowerPoint Presentation</vt:lpstr>
      <vt:lpstr>PowerPoint Presentation</vt:lpstr>
      <vt:lpstr>1. Input Image</vt:lpstr>
      <vt:lpstr>2. Conv layer</vt:lpstr>
      <vt:lpstr>2. Conv layer</vt:lpstr>
      <vt:lpstr>PowerPoint Presentation</vt:lpstr>
      <vt:lpstr>PowerPoint Presentation</vt:lpstr>
      <vt:lpstr>PowerPoint Presentation</vt:lpstr>
      <vt:lpstr>PowerPoint Presentation</vt:lpstr>
      <vt:lpstr>PowerPoint Presentation</vt:lpstr>
      <vt:lpstr>Fully Connected Layer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pds</dc:title>
  <dc:creator>pds</dc:creator>
  <cp:lastModifiedBy>Gde</cp:lastModifiedBy>
  <cp:revision>73</cp:revision>
  <dcterms:created xsi:type="dcterms:W3CDTF">2024-07-11T17:06:45Z</dcterms:created>
  <dcterms:modified xsi:type="dcterms:W3CDTF">2024-11-20T09:00:27Z</dcterms:modified>
</cp:coreProperties>
</file>